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Play" panose="020B0604020202020204" charset="0"/>
      <p:regular r:id="rId15"/>
    </p:embeddedFont>
    <p:embeddedFont>
      <p:font typeface="Play Bold" panose="020B0604020202020204" charset="0"/>
      <p:regular r:id="rId16"/>
    </p:embeddedFont>
    <p:embeddedFont>
      <p:font typeface="TT Interphases" panose="020B0604020202020204" charset="0"/>
      <p:regular r:id="rId17"/>
    </p:embeddedFont>
    <p:embeddedFont>
      <p:font typeface="TT Interphases Bold" panose="020B0604020202020204" charset="0"/>
      <p:regular r:id="rId18"/>
    </p:embeddedFont>
    <p:embeddedFont>
      <p:font typeface="TT Interphases Bold Italics" panose="020B0604020202020204" charset="0"/>
      <p:regular r:id="rId19"/>
    </p:embeddedFont>
    <p:embeddedFont>
      <p:font typeface="TT Interphases Italic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02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18340"/>
            <a:ext cx="15305568" cy="6673607"/>
            <a:chOff x="0" y="0"/>
            <a:chExt cx="20407424" cy="88981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177439" cy="2257492"/>
              </a:xfrm>
              <a:custGeom>
                <a:avLst/>
                <a:gdLst/>
                <a:ahLst/>
                <a:cxnLst/>
                <a:rect l="l" t="t" r="r" b="b"/>
                <a:pathLst>
                  <a:path w="5177439" h="2257492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996383" y="482905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76B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482434" y="482905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8D2DE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1" name="Freeform 11"/>
          <p:cNvSpPr/>
          <p:nvPr/>
        </p:nvSpPr>
        <p:spPr>
          <a:xfrm>
            <a:off x="16872896" y="8561901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13708198" y="436371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028700" y="8229504"/>
            <a:ext cx="15305568" cy="1039156"/>
            <a:chOff x="0" y="0"/>
            <a:chExt cx="14198090" cy="9639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199360" cy="963965"/>
            </a:xfrm>
            <a:custGeom>
              <a:avLst/>
              <a:gdLst/>
              <a:ahLst/>
              <a:cxnLst/>
              <a:rect l="l" t="t" r="r" b="b"/>
              <a:pathLst>
                <a:path w="14199360" h="963965">
                  <a:moveTo>
                    <a:pt x="13645640" y="963965"/>
                  </a:moveTo>
                  <a:lnTo>
                    <a:pt x="553720" y="963965"/>
                  </a:lnTo>
                  <a:cubicBezTo>
                    <a:pt x="247650" y="963965"/>
                    <a:pt x="0" y="748132"/>
                    <a:pt x="0" y="482523"/>
                  </a:cubicBezTo>
                  <a:cubicBezTo>
                    <a:pt x="0" y="215807"/>
                    <a:pt x="247650" y="0"/>
                    <a:pt x="553720" y="0"/>
                  </a:cubicBezTo>
                  <a:lnTo>
                    <a:pt x="13645640" y="0"/>
                  </a:lnTo>
                  <a:cubicBezTo>
                    <a:pt x="13951710" y="0"/>
                    <a:pt x="14199360" y="215807"/>
                    <a:pt x="14199360" y="482523"/>
                  </a:cubicBezTo>
                  <a:cubicBezTo>
                    <a:pt x="14198090" y="748132"/>
                    <a:pt x="13950440" y="963965"/>
                    <a:pt x="13645640" y="963965"/>
                  </a:cubicBezTo>
                  <a:close/>
                </a:path>
              </a:pathLst>
            </a:custGeom>
            <a:solidFill>
              <a:srgbClr val="0076B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161342" y="8327584"/>
            <a:ext cx="720475" cy="720475"/>
          </a:xfrm>
          <a:custGeom>
            <a:avLst/>
            <a:gdLst/>
            <a:ahLst/>
            <a:cxnLst/>
            <a:rect l="l" t="t" r="r" b="b"/>
            <a:pathLst>
              <a:path w="720475" h="720475">
                <a:moveTo>
                  <a:pt x="0" y="0"/>
                </a:moveTo>
                <a:lnTo>
                  <a:pt x="720475" y="0"/>
                </a:lnTo>
                <a:lnTo>
                  <a:pt x="720475" y="720474"/>
                </a:lnTo>
                <a:lnTo>
                  <a:pt x="0" y="720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305788" y="1028700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4521832" y="4964816"/>
            <a:ext cx="1960000" cy="1866900"/>
          </a:xfrm>
          <a:custGeom>
            <a:avLst/>
            <a:gdLst/>
            <a:ahLst/>
            <a:cxnLst/>
            <a:rect l="l" t="t" r="r" b="b"/>
            <a:pathLst>
              <a:path w="1960000" h="1866900">
                <a:moveTo>
                  <a:pt x="0" y="0"/>
                </a:moveTo>
                <a:lnTo>
                  <a:pt x="1960000" y="0"/>
                </a:lnTo>
                <a:lnTo>
                  <a:pt x="1960000" y="1866900"/>
                </a:lnTo>
                <a:lnTo>
                  <a:pt x="0" y="18669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7210040" y="1794464"/>
            <a:ext cx="8671777" cy="535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9999">
                <a:solidFill>
                  <a:srgbClr val="152544"/>
                </a:solidFill>
                <a:latin typeface="Play"/>
              </a:rPr>
              <a:t>Analyzing</a:t>
            </a:r>
            <a:r>
              <a:rPr lang="en-US" sz="9999">
                <a:solidFill>
                  <a:srgbClr val="152544"/>
                </a:solidFill>
                <a:latin typeface="Play Bold"/>
              </a:rPr>
              <a:t> Detroit Crime </a:t>
            </a:r>
            <a:r>
              <a:rPr lang="en-US" sz="9999">
                <a:solidFill>
                  <a:srgbClr val="152544"/>
                </a:solidFill>
                <a:latin typeface="Play"/>
              </a:rPr>
              <a:t>with the</a:t>
            </a:r>
            <a:r>
              <a:rPr lang="en-US" sz="9999">
                <a:solidFill>
                  <a:srgbClr val="152544"/>
                </a:solidFill>
                <a:latin typeface="Play Bold"/>
              </a:rPr>
              <a:t> </a:t>
            </a:r>
          </a:p>
          <a:p>
            <a:pPr algn="ctr">
              <a:lnSpc>
                <a:spcPts val="10499"/>
              </a:lnSpc>
            </a:pPr>
            <a:r>
              <a:rPr lang="en-US" sz="9999">
                <a:solidFill>
                  <a:srgbClr val="152544"/>
                </a:solidFill>
                <a:latin typeface="Play Bold"/>
              </a:rPr>
              <a:t>Lions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799659" y="1904064"/>
            <a:ext cx="9118160" cy="5944552"/>
            <a:chOff x="0" y="0"/>
            <a:chExt cx="3084415" cy="20108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4415" cy="2010873"/>
            </a:xfrm>
            <a:custGeom>
              <a:avLst/>
              <a:gdLst/>
              <a:ahLst/>
              <a:cxnLst/>
              <a:rect l="l" t="t" r="r" b="b"/>
              <a:pathLst>
                <a:path w="3084415" h="2010873">
                  <a:moveTo>
                    <a:pt x="2959955" y="2010873"/>
                  </a:moveTo>
                  <a:lnTo>
                    <a:pt x="124460" y="2010873"/>
                  </a:lnTo>
                  <a:cubicBezTo>
                    <a:pt x="55880" y="2010873"/>
                    <a:pt x="0" y="1954993"/>
                    <a:pt x="0" y="18864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1886413"/>
                  </a:lnTo>
                  <a:cubicBezTo>
                    <a:pt x="3084415" y="1954993"/>
                    <a:pt x="3028535" y="2010873"/>
                    <a:pt x="2959955" y="201087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182408" y="2233468"/>
            <a:ext cx="989410" cy="260334"/>
            <a:chOff x="0" y="0"/>
            <a:chExt cx="1319213" cy="34711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76B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8D2DE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3182408" y="2702771"/>
            <a:ext cx="7914846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>
                <a:solidFill>
                  <a:srgbClr val="152544"/>
                </a:solidFill>
                <a:latin typeface="Play Bold"/>
              </a:rPr>
              <a:t>Future Considerations:</a:t>
            </a:r>
          </a:p>
        </p:txBody>
      </p:sp>
      <p:sp>
        <p:nvSpPr>
          <p:cNvPr id="14" name="Freeform 14"/>
          <p:cNvSpPr/>
          <p:nvPr/>
        </p:nvSpPr>
        <p:spPr>
          <a:xfrm>
            <a:off x="6109087" y="7116327"/>
            <a:ext cx="10397538" cy="1266609"/>
          </a:xfrm>
          <a:custGeom>
            <a:avLst/>
            <a:gdLst/>
            <a:ahLst/>
            <a:cxnLst/>
            <a:rect l="l" t="t" r="r" b="b"/>
            <a:pathLst>
              <a:path w="10397538" h="1266609">
                <a:moveTo>
                  <a:pt x="0" y="0"/>
                </a:moveTo>
                <a:lnTo>
                  <a:pt x="10397538" y="0"/>
                </a:lnTo>
                <a:lnTo>
                  <a:pt x="10397538" y="1266609"/>
                </a:lnTo>
                <a:lnTo>
                  <a:pt x="0" y="1266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7139831" y="7408319"/>
            <a:ext cx="6910589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FFFFFF"/>
                </a:solidFill>
                <a:latin typeface="TT Interphases Bold"/>
              </a:rPr>
              <a:t>THANK YOU!</a:t>
            </a:r>
            <a:r>
              <a:rPr lang="en-US" sz="3999">
                <a:solidFill>
                  <a:srgbClr val="FFFFFF"/>
                </a:solidFill>
                <a:latin typeface="TT Interphases"/>
              </a:rPr>
              <a:t> Q &amp; A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13833740" y="4573954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182408" y="3731471"/>
            <a:ext cx="8125448" cy="302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3" lvl="1" indent="-334646">
              <a:lnSpc>
                <a:spcPts val="4030"/>
              </a:lnSpc>
              <a:buFont typeface="Arial"/>
              <a:buChar char="•"/>
            </a:pPr>
            <a:r>
              <a:rPr lang="en-US" sz="3100">
                <a:solidFill>
                  <a:srgbClr val="152544"/>
                </a:solidFill>
                <a:latin typeface="TT Interphases"/>
              </a:rPr>
              <a:t>Explore response times &amp; priority... could optimize prioritization processes</a:t>
            </a:r>
          </a:p>
          <a:p>
            <a:pPr marL="669293" lvl="1" indent="-334646">
              <a:lnSpc>
                <a:spcPts val="4030"/>
              </a:lnSpc>
              <a:buFont typeface="Arial"/>
              <a:buChar char="•"/>
            </a:pPr>
            <a:r>
              <a:rPr lang="en-US" sz="3100">
                <a:solidFill>
                  <a:srgbClr val="152544"/>
                </a:solidFill>
                <a:latin typeface="TT Interphases"/>
              </a:rPr>
              <a:t>Look at other NFL teams in respective city</a:t>
            </a:r>
          </a:p>
          <a:p>
            <a:pPr marL="669293" lvl="1" indent="-334646">
              <a:lnSpc>
                <a:spcPts val="4030"/>
              </a:lnSpc>
              <a:buFont typeface="Arial"/>
              <a:buChar char="•"/>
            </a:pPr>
            <a:r>
              <a:rPr lang="en-US" sz="3100">
                <a:solidFill>
                  <a:srgbClr val="152544"/>
                </a:solidFill>
                <a:latin typeface="TT Interphases"/>
              </a:rPr>
              <a:t>Additional datasets - obtain DPD staffing information (officer count / schedules)</a:t>
            </a:r>
          </a:p>
          <a:p>
            <a:pPr>
              <a:lnSpc>
                <a:spcPts val="4030"/>
              </a:lnSpc>
            </a:pPr>
            <a:endParaRPr lang="en-US" sz="3100">
              <a:solidFill>
                <a:srgbClr val="152544"/>
              </a:solidFill>
              <a:latin typeface="TT Interphase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2080" y="1028700"/>
            <a:ext cx="6729218" cy="1161678"/>
            <a:chOff x="0" y="0"/>
            <a:chExt cx="6242306" cy="10776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43576" cy="1077622"/>
            </a:xfrm>
            <a:custGeom>
              <a:avLst/>
              <a:gdLst/>
              <a:ahLst/>
              <a:cxnLst/>
              <a:rect l="l" t="t" r="r" b="b"/>
              <a:pathLst>
                <a:path w="6243576" h="1077622">
                  <a:moveTo>
                    <a:pt x="5689856" y="1077622"/>
                  </a:moveTo>
                  <a:lnTo>
                    <a:pt x="553720" y="1077622"/>
                  </a:lnTo>
                  <a:cubicBezTo>
                    <a:pt x="247650" y="1077622"/>
                    <a:pt x="0" y="836359"/>
                    <a:pt x="0" y="539427"/>
                  </a:cubicBezTo>
                  <a:cubicBezTo>
                    <a:pt x="0" y="241257"/>
                    <a:pt x="247650" y="0"/>
                    <a:pt x="553720" y="0"/>
                  </a:cubicBezTo>
                  <a:lnTo>
                    <a:pt x="5689856" y="0"/>
                  </a:lnTo>
                  <a:cubicBezTo>
                    <a:pt x="5995926" y="0"/>
                    <a:pt x="6243576" y="241257"/>
                    <a:pt x="6243576" y="539427"/>
                  </a:cubicBezTo>
                  <a:cubicBezTo>
                    <a:pt x="6242306" y="836359"/>
                    <a:pt x="5994656" y="1077622"/>
                    <a:pt x="5689856" y="1077622"/>
                  </a:cubicBezTo>
                  <a:close/>
                </a:path>
              </a:pathLst>
            </a:custGeom>
            <a:solidFill>
              <a:srgbClr val="15254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455314" y="1064774"/>
            <a:ext cx="8803986" cy="8229600"/>
            <a:chOff x="0" y="0"/>
            <a:chExt cx="2978138" cy="2783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78139" cy="2783840"/>
            </a:xfrm>
            <a:custGeom>
              <a:avLst/>
              <a:gdLst/>
              <a:ahLst/>
              <a:cxnLst/>
              <a:rect l="l" t="t" r="r" b="b"/>
              <a:pathLst>
                <a:path w="2978139" h="2783840">
                  <a:moveTo>
                    <a:pt x="2853678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3679" y="0"/>
                  </a:lnTo>
                  <a:cubicBezTo>
                    <a:pt x="2922258" y="0"/>
                    <a:pt x="2978139" y="55880"/>
                    <a:pt x="2978139" y="124460"/>
                  </a:cubicBezTo>
                  <a:lnTo>
                    <a:pt x="2978139" y="2659380"/>
                  </a:lnTo>
                  <a:cubicBezTo>
                    <a:pt x="2978139" y="2727960"/>
                    <a:pt x="2922258" y="2783840"/>
                    <a:pt x="2853679" y="27838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94226" y="1394179"/>
            <a:ext cx="989410" cy="260334"/>
            <a:chOff x="0" y="0"/>
            <a:chExt cx="1319213" cy="34711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76B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8D2DE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07273" y="2490350"/>
            <a:ext cx="6804024" cy="680402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076B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427863" y="1176185"/>
            <a:ext cx="4562845" cy="85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Play Bold"/>
              </a:rPr>
              <a:t>Agenda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3321104"/>
            <a:ext cx="9345405" cy="486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4184" lvl="1" indent="-447092">
              <a:lnSpc>
                <a:spcPts val="7827"/>
              </a:lnSpc>
              <a:buFont typeface="Arial"/>
              <a:buChar char="•"/>
            </a:pPr>
            <a:r>
              <a:rPr lang="en-US" sz="4141" spc="57">
                <a:solidFill>
                  <a:srgbClr val="152544"/>
                </a:solidFill>
                <a:latin typeface="TT Interphases"/>
              </a:rPr>
              <a:t> Business Question</a:t>
            </a:r>
          </a:p>
          <a:p>
            <a:pPr marL="894184" lvl="1" indent="-447092" algn="just">
              <a:lnSpc>
                <a:spcPts val="7827"/>
              </a:lnSpc>
              <a:buFont typeface="Arial"/>
              <a:buChar char="•"/>
            </a:pPr>
            <a:r>
              <a:rPr lang="en-US" sz="4141" spc="57">
                <a:solidFill>
                  <a:srgbClr val="152544"/>
                </a:solidFill>
                <a:latin typeface="TT Interphases"/>
              </a:rPr>
              <a:t> Data Sources / Approach</a:t>
            </a:r>
          </a:p>
          <a:p>
            <a:pPr marL="894184" lvl="1" indent="-447092" algn="just">
              <a:lnSpc>
                <a:spcPts val="7827"/>
              </a:lnSpc>
              <a:buFont typeface="Arial"/>
              <a:buChar char="•"/>
            </a:pPr>
            <a:r>
              <a:rPr lang="en-US" sz="4141" spc="57">
                <a:solidFill>
                  <a:srgbClr val="152544"/>
                </a:solidFill>
                <a:latin typeface="TT Interphases"/>
              </a:rPr>
              <a:t> Visuals / Findings</a:t>
            </a:r>
          </a:p>
          <a:p>
            <a:pPr marL="894184" lvl="1" indent="-447092" algn="just">
              <a:lnSpc>
                <a:spcPts val="7827"/>
              </a:lnSpc>
              <a:buFont typeface="Arial"/>
              <a:buChar char="•"/>
            </a:pPr>
            <a:r>
              <a:rPr lang="en-US" sz="4141" spc="57">
                <a:solidFill>
                  <a:srgbClr val="152544"/>
                </a:solidFill>
                <a:latin typeface="TT Interphases"/>
              </a:rPr>
              <a:t> Learnings</a:t>
            </a:r>
          </a:p>
          <a:p>
            <a:pPr marL="894184" lvl="1" indent="-447092" algn="just">
              <a:lnSpc>
                <a:spcPts val="7827"/>
              </a:lnSpc>
              <a:buFont typeface="Arial"/>
              <a:buChar char="•"/>
            </a:pPr>
            <a:r>
              <a:rPr lang="en-US" sz="4141" spc="57">
                <a:solidFill>
                  <a:srgbClr val="152544"/>
                </a:solidFill>
                <a:latin typeface="TT Interphases"/>
              </a:rPr>
              <a:t> Wrap Up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92160" y="2180853"/>
            <a:ext cx="773029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u="none">
                <a:solidFill>
                  <a:srgbClr val="152544"/>
                </a:solidFill>
                <a:latin typeface="Play Bold"/>
              </a:rPr>
              <a:t>Topics Covered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8750" y="2289674"/>
            <a:ext cx="16021050" cy="2227107"/>
            <a:chOff x="0" y="0"/>
            <a:chExt cx="4219536" cy="586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536" cy="586563"/>
            </a:xfrm>
            <a:custGeom>
              <a:avLst/>
              <a:gdLst/>
              <a:ahLst/>
              <a:cxnLst/>
              <a:rect l="l" t="t" r="r" b="b"/>
              <a:pathLst>
                <a:path w="4219536" h="586563">
                  <a:moveTo>
                    <a:pt x="24645" y="0"/>
                  </a:moveTo>
                  <a:lnTo>
                    <a:pt x="4194891" y="0"/>
                  </a:lnTo>
                  <a:cubicBezTo>
                    <a:pt x="4208502" y="0"/>
                    <a:pt x="4219536" y="11034"/>
                    <a:pt x="4219536" y="24645"/>
                  </a:cubicBezTo>
                  <a:lnTo>
                    <a:pt x="4219536" y="561918"/>
                  </a:lnTo>
                  <a:cubicBezTo>
                    <a:pt x="4219536" y="575529"/>
                    <a:pt x="4208502" y="586563"/>
                    <a:pt x="4194891" y="586563"/>
                  </a:cubicBezTo>
                  <a:lnTo>
                    <a:pt x="24645" y="586563"/>
                  </a:lnTo>
                  <a:cubicBezTo>
                    <a:pt x="11034" y="586563"/>
                    <a:pt x="0" y="575529"/>
                    <a:pt x="0" y="561918"/>
                  </a:cubicBezTo>
                  <a:lnTo>
                    <a:pt x="0" y="24645"/>
                  </a:lnTo>
                  <a:cubicBezTo>
                    <a:pt x="0" y="11034"/>
                    <a:pt x="11034" y="0"/>
                    <a:pt x="246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28750" y="776395"/>
            <a:ext cx="8800027" cy="1072003"/>
          </a:xfrm>
          <a:custGeom>
            <a:avLst/>
            <a:gdLst/>
            <a:ahLst/>
            <a:cxnLst/>
            <a:rect l="l" t="t" r="r" b="b"/>
            <a:pathLst>
              <a:path w="8800027" h="1072003">
                <a:moveTo>
                  <a:pt x="0" y="0"/>
                </a:moveTo>
                <a:lnTo>
                  <a:pt x="8800027" y="0"/>
                </a:lnTo>
                <a:lnTo>
                  <a:pt x="8800027" y="1072004"/>
                </a:lnTo>
                <a:lnTo>
                  <a:pt x="0" y="1072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673700" y="5143500"/>
            <a:ext cx="5628657" cy="3694446"/>
          </a:xfrm>
          <a:custGeom>
            <a:avLst/>
            <a:gdLst/>
            <a:ahLst/>
            <a:cxnLst/>
            <a:rect l="l" t="t" r="r" b="b"/>
            <a:pathLst>
              <a:path w="5628657" h="3694446">
                <a:moveTo>
                  <a:pt x="0" y="0"/>
                </a:moveTo>
                <a:lnTo>
                  <a:pt x="5628658" y="0"/>
                </a:lnTo>
                <a:lnTo>
                  <a:pt x="5628658" y="3694446"/>
                </a:lnTo>
                <a:lnTo>
                  <a:pt x="0" y="36944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866594" y="5143500"/>
            <a:ext cx="4508247" cy="4114800"/>
          </a:xfrm>
          <a:custGeom>
            <a:avLst/>
            <a:gdLst/>
            <a:ahLst/>
            <a:cxnLst/>
            <a:rect l="l" t="t" r="r" b="b"/>
            <a:pathLst>
              <a:path w="4508247" h="4114800">
                <a:moveTo>
                  <a:pt x="0" y="0"/>
                </a:moveTo>
                <a:lnTo>
                  <a:pt x="4508247" y="0"/>
                </a:lnTo>
                <a:lnTo>
                  <a:pt x="4508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83847" y="731385"/>
            <a:ext cx="7673741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FFFFFF"/>
                </a:solidFill>
                <a:latin typeface="Play Bold"/>
              </a:rPr>
              <a:t>Question to explore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05244" y="2658939"/>
            <a:ext cx="15268062" cy="1857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3806">
                <a:solidFill>
                  <a:srgbClr val="152544"/>
                </a:solidFill>
                <a:latin typeface="Canva Sans Bold"/>
              </a:rPr>
              <a:t>How do NFL game days affect the crime incident frequency </a:t>
            </a:r>
          </a:p>
          <a:p>
            <a:pPr algn="ctr">
              <a:lnSpc>
                <a:spcPts val="5329"/>
              </a:lnSpc>
            </a:pPr>
            <a:r>
              <a:rPr lang="en-US" sz="3806">
                <a:solidFill>
                  <a:srgbClr val="152544"/>
                </a:solidFill>
                <a:latin typeface="Canva Sans Bold"/>
              </a:rPr>
              <a:t>within the team’s home geographic region?</a:t>
            </a:r>
            <a:r>
              <a:rPr lang="en-US" sz="3806">
                <a:solidFill>
                  <a:srgbClr val="152544"/>
                </a:solidFill>
                <a:latin typeface="Canva Sans"/>
              </a:rPr>
              <a:t> </a:t>
            </a:r>
          </a:p>
          <a:p>
            <a:pPr algn="ctr">
              <a:lnSpc>
                <a:spcPts val="4069"/>
              </a:lnSpc>
            </a:pPr>
            <a:endParaRPr lang="en-US" sz="3806">
              <a:solidFill>
                <a:srgbClr val="152544"/>
              </a:solidFill>
              <a:latin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64614" y="5307357"/>
            <a:ext cx="4312206" cy="2915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Play Bold"/>
              </a:rPr>
              <a:t>Who Cares?</a:t>
            </a:r>
          </a:p>
          <a:p>
            <a:pPr marL="520926" lvl="1" indent="-260463">
              <a:lnSpc>
                <a:spcPts val="3377"/>
              </a:lnSpc>
              <a:buFont typeface="Arial"/>
              <a:buChar char="•"/>
            </a:pPr>
            <a:r>
              <a:rPr lang="en-US" sz="2412">
                <a:solidFill>
                  <a:srgbClr val="000000"/>
                </a:solidFill>
                <a:latin typeface="Canva Sans"/>
              </a:rPr>
              <a:t> Government Agencies that oversee DPD</a:t>
            </a:r>
          </a:p>
          <a:p>
            <a:pPr marL="520926" lvl="1" indent="-260463">
              <a:lnSpc>
                <a:spcPts val="3377"/>
              </a:lnSpc>
              <a:buFont typeface="Arial"/>
              <a:buChar char="•"/>
            </a:pPr>
            <a:r>
              <a:rPr lang="en-US" sz="2412">
                <a:solidFill>
                  <a:srgbClr val="000000"/>
                </a:solidFill>
                <a:latin typeface="Canva Sans"/>
              </a:rPr>
              <a:t> Additional Stakeholders: Citizens &amp; Healthcare Providers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11507" y="5124159"/>
            <a:ext cx="7673741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FFFF"/>
                </a:solidFill>
                <a:latin typeface="Play Bold"/>
              </a:rPr>
              <a:t>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33072" y="6086263"/>
            <a:ext cx="4852176" cy="298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6820" lvl="1" indent="-368410">
              <a:lnSpc>
                <a:spcPts val="4777"/>
              </a:lnSpc>
              <a:buFont typeface="Arial"/>
              <a:buChar char="•"/>
            </a:pPr>
            <a:r>
              <a:rPr lang="en-US" sz="3412">
                <a:solidFill>
                  <a:srgbClr val="000000"/>
                </a:solidFill>
                <a:latin typeface="Canva Sans Bold"/>
              </a:rPr>
              <a:t> API: </a:t>
            </a:r>
            <a:r>
              <a:rPr lang="en-US" sz="3412">
                <a:solidFill>
                  <a:srgbClr val="000000"/>
                </a:solidFill>
                <a:latin typeface="Canva Sans"/>
              </a:rPr>
              <a:t>Sportsradar</a:t>
            </a:r>
          </a:p>
          <a:p>
            <a:pPr marL="736820" lvl="1" indent="-368410">
              <a:lnSpc>
                <a:spcPts val="4777"/>
              </a:lnSpc>
              <a:buFont typeface="Arial"/>
              <a:buChar char="•"/>
            </a:pPr>
            <a:r>
              <a:rPr lang="en-US" sz="3412">
                <a:solidFill>
                  <a:srgbClr val="000000"/>
                </a:solidFill>
                <a:latin typeface="Canva Sans Bold"/>
              </a:rPr>
              <a:t>Dataset: </a:t>
            </a:r>
            <a:r>
              <a:rPr lang="en-US" sz="3412">
                <a:solidFill>
                  <a:srgbClr val="000000"/>
                </a:solidFill>
                <a:latin typeface="Canva Sans"/>
              </a:rPr>
              <a:t>Detroit Police Department</a:t>
            </a:r>
          </a:p>
          <a:p>
            <a:pPr>
              <a:lnSpc>
                <a:spcPts val="4777"/>
              </a:lnSpc>
            </a:pPr>
            <a:r>
              <a:rPr lang="en-US" sz="3412">
                <a:solidFill>
                  <a:srgbClr val="000000"/>
                </a:solidFill>
                <a:latin typeface="Canva Sans"/>
              </a:rPr>
              <a:t>      (DPD)</a:t>
            </a:r>
          </a:p>
          <a:p>
            <a:pPr>
              <a:lnSpc>
                <a:spcPts val="4777"/>
              </a:lnSpc>
            </a:pPr>
            <a:endParaRPr lang="en-US" sz="3412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08464" y="3317217"/>
            <a:ext cx="7575082" cy="5687852"/>
            <a:chOff x="0" y="0"/>
            <a:chExt cx="84569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525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1525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0076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1525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C8D2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t="-32944" b="-3294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18482" y="2211577"/>
            <a:ext cx="6355045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9"/>
              </a:lnSpc>
            </a:pPr>
            <a:r>
              <a:rPr lang="en-US" sz="5399">
                <a:solidFill>
                  <a:srgbClr val="FFFFFF"/>
                </a:solidFill>
                <a:latin typeface="TT Interphases Bold"/>
              </a:rPr>
              <a:t>Sportsradar API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792845" y="625642"/>
            <a:ext cx="8695991" cy="1161716"/>
            <a:chOff x="0" y="0"/>
            <a:chExt cx="11594655" cy="154895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1594655" cy="1548954"/>
              <a:chOff x="0" y="0"/>
              <a:chExt cx="8066768" cy="107765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068038" cy="1077656"/>
              </a:xfrm>
              <a:custGeom>
                <a:avLst/>
                <a:gdLst/>
                <a:ahLst/>
                <a:cxnLst/>
                <a:rect l="l" t="t" r="r" b="b"/>
                <a:pathLst>
                  <a:path w="8068038" h="1077656">
                    <a:moveTo>
                      <a:pt x="7514318" y="1077656"/>
                    </a:moveTo>
                    <a:lnTo>
                      <a:pt x="553720" y="1077656"/>
                    </a:lnTo>
                    <a:cubicBezTo>
                      <a:pt x="247650" y="1077656"/>
                      <a:pt x="0" y="836386"/>
                      <a:pt x="0" y="539444"/>
                    </a:cubicBezTo>
                    <a:cubicBezTo>
                      <a:pt x="0" y="241265"/>
                      <a:pt x="247650" y="0"/>
                      <a:pt x="553720" y="0"/>
                    </a:cubicBezTo>
                    <a:lnTo>
                      <a:pt x="7514318" y="0"/>
                    </a:lnTo>
                    <a:cubicBezTo>
                      <a:pt x="7820388" y="0"/>
                      <a:pt x="8068038" y="241265"/>
                      <a:pt x="8068038" y="539444"/>
                    </a:cubicBezTo>
                    <a:cubicBezTo>
                      <a:pt x="8066768" y="836386"/>
                      <a:pt x="7819118" y="1077656"/>
                      <a:pt x="7514318" y="1077656"/>
                    </a:cubicBezTo>
                    <a:close/>
                  </a:path>
                </a:pathLst>
              </a:custGeom>
              <a:solidFill>
                <a:srgbClr val="C8D2DE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288213" y="528368"/>
              <a:ext cx="9018228" cy="530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104482" y="639930"/>
            <a:ext cx="1207903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0"/>
              </a:lnSpc>
            </a:pPr>
            <a:r>
              <a:rPr lang="en-US" sz="6800">
                <a:solidFill>
                  <a:srgbClr val="152544"/>
                </a:solidFill>
                <a:latin typeface="Play Bold"/>
              </a:rPr>
              <a:t>Data Sources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80004" y="4339590"/>
            <a:ext cx="6025682" cy="4200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4499">
                <a:solidFill>
                  <a:srgbClr val="152544"/>
                </a:solidFill>
                <a:latin typeface="TT Interphases Bold"/>
              </a:rPr>
              <a:t>NFL Team: </a:t>
            </a:r>
          </a:p>
          <a:p>
            <a:pPr algn="ctr">
              <a:lnSpc>
                <a:spcPts val="6749"/>
              </a:lnSpc>
            </a:pPr>
            <a:r>
              <a:rPr lang="en-US" sz="4499">
                <a:solidFill>
                  <a:srgbClr val="152544"/>
                </a:solidFill>
                <a:latin typeface="TT Interphases Bold"/>
              </a:rPr>
              <a:t>Detroit Lions</a:t>
            </a:r>
          </a:p>
          <a:p>
            <a:pPr algn="ctr">
              <a:lnSpc>
                <a:spcPts val="6749"/>
              </a:lnSpc>
            </a:pPr>
            <a:r>
              <a:rPr lang="en-US" sz="4499">
                <a:solidFill>
                  <a:srgbClr val="152544"/>
                </a:solidFill>
                <a:latin typeface="TT Interphases"/>
              </a:rPr>
              <a:t>2022 Home and Away Games (17 total)</a:t>
            </a:r>
          </a:p>
          <a:p>
            <a:pPr algn="ctr">
              <a:lnSpc>
                <a:spcPts val="6749"/>
              </a:lnSpc>
              <a:spcBef>
                <a:spcPct val="0"/>
              </a:spcBef>
            </a:pPr>
            <a:endParaRPr lang="en-US" sz="4499">
              <a:solidFill>
                <a:srgbClr val="152544"/>
              </a:solidFill>
              <a:latin typeface="TT Interphases"/>
            </a:endParaRP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684218" y="3317217"/>
            <a:ext cx="7575082" cy="5687852"/>
            <a:chOff x="0" y="0"/>
            <a:chExt cx="845693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525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1525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0076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1525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C8D2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t="-32944" b="-3294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94237" y="2211577"/>
            <a:ext cx="6355045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5400">
                <a:solidFill>
                  <a:srgbClr val="FFFFFF"/>
                </a:solidFill>
                <a:latin typeface="TT Interphases Bold"/>
              </a:rPr>
              <a:t>DPD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75995" y="4161790"/>
            <a:ext cx="6025682" cy="370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4499">
                <a:solidFill>
                  <a:srgbClr val="152544"/>
                </a:solidFill>
                <a:latin typeface="TT Interphases Bold"/>
              </a:rPr>
              <a:t>Crime Incidents from 2016-2023</a:t>
            </a:r>
          </a:p>
          <a:p>
            <a:pPr algn="ctr">
              <a:lnSpc>
                <a:spcPts val="6149"/>
              </a:lnSpc>
            </a:pPr>
            <a:r>
              <a:rPr lang="en-US" sz="4099">
                <a:solidFill>
                  <a:srgbClr val="152544"/>
                </a:solidFill>
                <a:latin typeface="TT Interphases"/>
              </a:rPr>
              <a:t>Filtered by zip code, description &amp; time of year</a:t>
            </a:r>
          </a:p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499">
                <a:solidFill>
                  <a:srgbClr val="152544"/>
                </a:solidFill>
                <a:latin typeface="TT Interphases"/>
              </a:rPr>
              <a:t>*explained on next slide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08464" y="3317217"/>
            <a:ext cx="7575082" cy="5687852"/>
            <a:chOff x="0" y="0"/>
            <a:chExt cx="84569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525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1525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0076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1525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C8D2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t="-32944" b="-3294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92845" y="625642"/>
            <a:ext cx="8695991" cy="1161716"/>
            <a:chOff x="0" y="0"/>
            <a:chExt cx="11594655" cy="154895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1594655" cy="1548954"/>
              <a:chOff x="0" y="0"/>
              <a:chExt cx="8066768" cy="107765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068038" cy="1077656"/>
              </a:xfrm>
              <a:custGeom>
                <a:avLst/>
                <a:gdLst/>
                <a:ahLst/>
                <a:cxnLst/>
                <a:rect l="l" t="t" r="r" b="b"/>
                <a:pathLst>
                  <a:path w="8068038" h="1077656">
                    <a:moveTo>
                      <a:pt x="7514318" y="1077656"/>
                    </a:moveTo>
                    <a:lnTo>
                      <a:pt x="553720" y="1077656"/>
                    </a:lnTo>
                    <a:cubicBezTo>
                      <a:pt x="247650" y="1077656"/>
                      <a:pt x="0" y="836386"/>
                      <a:pt x="0" y="539444"/>
                    </a:cubicBezTo>
                    <a:cubicBezTo>
                      <a:pt x="0" y="241265"/>
                      <a:pt x="247650" y="0"/>
                      <a:pt x="553720" y="0"/>
                    </a:cubicBezTo>
                    <a:lnTo>
                      <a:pt x="7514318" y="0"/>
                    </a:lnTo>
                    <a:cubicBezTo>
                      <a:pt x="7820388" y="0"/>
                      <a:pt x="8068038" y="241265"/>
                      <a:pt x="8068038" y="539444"/>
                    </a:cubicBezTo>
                    <a:cubicBezTo>
                      <a:pt x="8066768" y="836386"/>
                      <a:pt x="7819118" y="1077656"/>
                      <a:pt x="7514318" y="1077656"/>
                    </a:cubicBezTo>
                    <a:close/>
                  </a:path>
                </a:pathLst>
              </a:custGeom>
              <a:solidFill>
                <a:srgbClr val="C8D2DE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288213" y="528368"/>
              <a:ext cx="9018228" cy="530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9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684218" y="3317217"/>
            <a:ext cx="7575082" cy="5687852"/>
            <a:chOff x="0" y="0"/>
            <a:chExt cx="845693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525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1525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0076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1525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C8D2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t="-32944" b="-3294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618482" y="2211577"/>
            <a:ext cx="6355045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9"/>
              </a:lnSpc>
            </a:pPr>
            <a:r>
              <a:rPr lang="en-US" sz="5399">
                <a:solidFill>
                  <a:srgbClr val="FFFFFF"/>
                </a:solidFill>
                <a:latin typeface="TT Interphases Bold"/>
              </a:rPr>
              <a:t>Sportsradar API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04482" y="730417"/>
            <a:ext cx="12079036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0"/>
              </a:lnSpc>
            </a:pPr>
            <a:r>
              <a:rPr lang="en-US" sz="5700">
                <a:solidFill>
                  <a:srgbClr val="152544"/>
                </a:solidFill>
                <a:latin typeface="Play Bold"/>
              </a:rPr>
              <a:t>Data Source Process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02374" y="4051572"/>
            <a:ext cx="6471153" cy="454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2700">
                <a:solidFill>
                  <a:srgbClr val="000000"/>
                </a:solidFill>
                <a:latin typeface="TT Interphases Bold"/>
              </a:rPr>
              <a:t>Goal: </a:t>
            </a:r>
            <a:r>
              <a:rPr lang="en-US" sz="2700">
                <a:solidFill>
                  <a:srgbClr val="000000"/>
                </a:solidFill>
                <a:latin typeface="TT Interphases"/>
              </a:rPr>
              <a:t>Extract game date &amp; time, home/away, game result, and final </a:t>
            </a:r>
          </a:p>
          <a:p>
            <a:pPr algn="ctr">
              <a:lnSpc>
                <a:spcPts val="4050"/>
              </a:lnSpc>
            </a:pPr>
            <a:r>
              <a:rPr lang="en-US" sz="2700">
                <a:solidFill>
                  <a:srgbClr val="000000"/>
                </a:solidFill>
                <a:latin typeface="TT Interphases"/>
              </a:rPr>
              <a:t>points scored</a:t>
            </a:r>
          </a:p>
          <a:p>
            <a:pPr algn="ctr">
              <a:lnSpc>
                <a:spcPts val="4050"/>
              </a:lnSpc>
            </a:pPr>
            <a:r>
              <a:rPr lang="en-US" sz="2700">
                <a:solidFill>
                  <a:srgbClr val="000000"/>
                </a:solidFill>
                <a:latin typeface="TT Interphases Bold"/>
              </a:rPr>
              <a:t>Challenges:</a:t>
            </a:r>
            <a:r>
              <a:rPr lang="en-US" sz="2700">
                <a:solidFill>
                  <a:srgbClr val="000000"/>
                </a:solidFill>
                <a:latin typeface="TT Interphases"/>
              </a:rPr>
              <a:t> </a:t>
            </a:r>
            <a:r>
              <a:rPr lang="en-US" sz="2700">
                <a:solidFill>
                  <a:srgbClr val="000000"/>
                </a:solidFill>
                <a:latin typeface="TT Interphases Italics"/>
              </a:rPr>
              <a:t>Complex</a:t>
            </a:r>
            <a:r>
              <a:rPr lang="en-US" sz="2700">
                <a:solidFill>
                  <a:srgbClr val="000000"/>
                </a:solidFill>
                <a:latin typeface="TT Interphases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TT Interphases"/>
              </a:rPr>
              <a:t>data structure with </a:t>
            </a:r>
            <a:r>
              <a:rPr lang="en-US" sz="2700">
                <a:solidFill>
                  <a:srgbClr val="000000"/>
                </a:solidFill>
                <a:latin typeface="TT Interphases Italics"/>
              </a:rPr>
              <a:t>multiple</a:t>
            </a:r>
            <a:r>
              <a:rPr lang="en-US" sz="2700">
                <a:solidFill>
                  <a:srgbClr val="000000"/>
                </a:solidFill>
                <a:latin typeface="TT Interphases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TT Interphases"/>
              </a:rPr>
              <a:t>nested dictionaries</a:t>
            </a:r>
          </a:p>
          <a:p>
            <a:pPr algn="ctr">
              <a:lnSpc>
                <a:spcPts val="4050"/>
              </a:lnSpc>
            </a:pPr>
            <a:r>
              <a:rPr lang="en-US" sz="2700">
                <a:solidFill>
                  <a:srgbClr val="000000"/>
                </a:solidFill>
                <a:latin typeface="TT Interphases Bold"/>
              </a:rPr>
              <a:t>Process: </a:t>
            </a:r>
            <a:r>
              <a:rPr lang="en-US" sz="2700">
                <a:solidFill>
                  <a:srgbClr val="000000"/>
                </a:solidFill>
                <a:latin typeface="TT Interphases"/>
              </a:rPr>
              <a:t>Python (Extracting Data by season and </a:t>
            </a:r>
            <a:r>
              <a:rPr lang="en-US" sz="2700">
                <a:solidFill>
                  <a:srgbClr val="000000"/>
                </a:solidFill>
                <a:latin typeface="TT Interphases Italics"/>
              </a:rPr>
              <a:t>exploring relationships</a:t>
            </a:r>
            <a:r>
              <a:rPr lang="en-US" sz="2700">
                <a:solidFill>
                  <a:srgbClr val="000000"/>
                </a:solidFill>
                <a:latin typeface="TT Interphases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TT Interphases"/>
              </a:rPr>
              <a:t>and </a:t>
            </a:r>
            <a:r>
              <a:rPr lang="en-US" sz="2700">
                <a:solidFill>
                  <a:srgbClr val="000000"/>
                </a:solidFill>
                <a:latin typeface="TT Interphases Italics"/>
              </a:rPr>
              <a:t>patterns</a:t>
            </a:r>
            <a:r>
              <a:rPr lang="en-US" sz="2700">
                <a:solidFill>
                  <a:srgbClr val="000000"/>
                </a:solidFill>
                <a:latin typeface="TT Interphases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TT Interphases"/>
              </a:rPr>
              <a:t>using preliminary graphs)</a:t>
            </a:r>
          </a:p>
          <a:p>
            <a:pPr algn="ctr">
              <a:lnSpc>
                <a:spcPts val="3450"/>
              </a:lnSpc>
              <a:spcBef>
                <a:spcPct val="0"/>
              </a:spcBef>
            </a:pPr>
            <a:endParaRPr lang="en-US" sz="2700">
              <a:solidFill>
                <a:srgbClr val="000000"/>
              </a:solidFill>
              <a:latin typeface="TT Interphase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294237" y="2211577"/>
            <a:ext cx="6355045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9"/>
              </a:lnSpc>
            </a:pPr>
            <a:r>
              <a:rPr lang="en-US" sz="5399">
                <a:solidFill>
                  <a:srgbClr val="FFFFFF"/>
                </a:solidFill>
                <a:latin typeface="TT Interphases Bold"/>
              </a:rPr>
              <a:t>DPD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23401" y="4324484"/>
            <a:ext cx="6730871" cy="468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TT Interphases Bold"/>
              </a:rPr>
              <a:t>Goal: </a:t>
            </a:r>
            <a:r>
              <a:rPr lang="en-US" sz="2699">
                <a:solidFill>
                  <a:srgbClr val="000000"/>
                </a:solidFill>
                <a:latin typeface="TT Interphases"/>
              </a:rPr>
              <a:t>Determine </a:t>
            </a:r>
            <a:r>
              <a:rPr lang="en-US" sz="2699">
                <a:solidFill>
                  <a:srgbClr val="000000"/>
                </a:solidFill>
                <a:latin typeface="TT Interphases Italics"/>
              </a:rPr>
              <a:t>patterns of crime</a:t>
            </a:r>
            <a:r>
              <a:rPr lang="en-US" sz="2699">
                <a:solidFill>
                  <a:srgbClr val="000000"/>
                </a:solidFill>
                <a:latin typeface="TT Interphases"/>
              </a:rPr>
              <a:t> and establish a </a:t>
            </a:r>
            <a:r>
              <a:rPr lang="en-US" sz="2699">
                <a:solidFill>
                  <a:srgbClr val="000000"/>
                </a:solidFill>
                <a:latin typeface="TT Interphases Italics"/>
              </a:rPr>
              <a:t>control</a:t>
            </a:r>
            <a:r>
              <a:rPr lang="en-US" sz="2699">
                <a:solidFill>
                  <a:srgbClr val="000000"/>
                </a:solidFill>
                <a:latin typeface="TT Interphases Bold"/>
              </a:rPr>
              <a:t> </a:t>
            </a:r>
            <a:r>
              <a:rPr lang="en-US" sz="2699">
                <a:solidFill>
                  <a:srgbClr val="000000"/>
                </a:solidFill>
                <a:latin typeface="TT Interphases"/>
              </a:rPr>
              <a:t>variable</a:t>
            </a:r>
          </a:p>
          <a:p>
            <a:pPr algn="ctr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TT Interphases Bold"/>
              </a:rPr>
              <a:t>Challenges:</a:t>
            </a:r>
            <a:r>
              <a:rPr lang="en-US" sz="2699">
                <a:solidFill>
                  <a:srgbClr val="000000"/>
                </a:solidFill>
                <a:latin typeface="TT Interphases"/>
              </a:rPr>
              <a:t> Incident Description Variations, Crime Seasonality, Geographic Spread</a:t>
            </a:r>
          </a:p>
          <a:p>
            <a:pPr algn="ctr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TT Interphases Bold"/>
              </a:rPr>
              <a:t>Process: </a:t>
            </a:r>
            <a:r>
              <a:rPr lang="en-US" sz="2699">
                <a:solidFill>
                  <a:srgbClr val="000000"/>
                </a:solidFill>
                <a:latin typeface="TT Interphases"/>
              </a:rPr>
              <a:t>1. SQL (filter out irrelevant columns and dates) and 2. Python (mapping crime variations to standardized names)</a:t>
            </a:r>
          </a:p>
          <a:p>
            <a:pPr algn="ctr">
              <a:lnSpc>
                <a:spcPts val="4049"/>
              </a:lnSpc>
            </a:pPr>
            <a:endParaRPr lang="en-US" sz="2699">
              <a:solidFill>
                <a:srgbClr val="000000"/>
              </a:solidFill>
              <a:latin typeface="TT Interphases"/>
            </a:endParaRPr>
          </a:p>
          <a:p>
            <a:pPr algn="ctr">
              <a:lnSpc>
                <a:spcPts val="5399"/>
              </a:lnSpc>
              <a:spcBef>
                <a:spcPct val="0"/>
              </a:spcBef>
            </a:pPr>
            <a:endParaRPr lang="en-US" sz="2699">
              <a:solidFill>
                <a:srgbClr val="000000"/>
              </a:solidFill>
              <a:latin typeface="TT Interphase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92845" y="625642"/>
            <a:ext cx="8695991" cy="1161716"/>
            <a:chOff x="0" y="0"/>
            <a:chExt cx="8066768" cy="10776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68038" cy="1077656"/>
            </a:xfrm>
            <a:custGeom>
              <a:avLst/>
              <a:gdLst/>
              <a:ahLst/>
              <a:cxnLst/>
              <a:rect l="l" t="t" r="r" b="b"/>
              <a:pathLst>
                <a:path w="8068038" h="1077656">
                  <a:moveTo>
                    <a:pt x="7514318" y="1077656"/>
                  </a:moveTo>
                  <a:lnTo>
                    <a:pt x="553720" y="1077656"/>
                  </a:lnTo>
                  <a:cubicBezTo>
                    <a:pt x="247650" y="1077656"/>
                    <a:pt x="0" y="836386"/>
                    <a:pt x="0" y="539444"/>
                  </a:cubicBezTo>
                  <a:cubicBezTo>
                    <a:pt x="0" y="241265"/>
                    <a:pt x="247650" y="0"/>
                    <a:pt x="553720" y="0"/>
                  </a:cubicBezTo>
                  <a:lnTo>
                    <a:pt x="7514318" y="0"/>
                  </a:lnTo>
                  <a:cubicBezTo>
                    <a:pt x="7820388" y="0"/>
                    <a:pt x="8068038" y="241265"/>
                    <a:pt x="8068038" y="539444"/>
                  </a:cubicBezTo>
                  <a:cubicBezTo>
                    <a:pt x="8066768" y="836386"/>
                    <a:pt x="7819118" y="1077656"/>
                    <a:pt x="7514318" y="1077656"/>
                  </a:cubicBezTo>
                  <a:close/>
                </a:path>
              </a:pathLst>
            </a:custGeom>
            <a:solidFill>
              <a:srgbClr val="C8D2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62647" y="2149635"/>
            <a:ext cx="6040943" cy="7108665"/>
            <a:chOff x="0" y="0"/>
            <a:chExt cx="8054591" cy="947822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8054591" cy="9478220"/>
              <a:chOff x="0" y="0"/>
              <a:chExt cx="539623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1430" y="11430"/>
                <a:ext cx="5373370" cy="6327140"/>
              </a:xfrm>
              <a:custGeom>
                <a:avLst/>
                <a:gdLst/>
                <a:ahLst/>
                <a:cxnLst/>
                <a:rect l="l" t="t" r="r" b="b"/>
                <a:pathLst>
                  <a:path w="5373370" h="6327140">
                    <a:moveTo>
                      <a:pt x="5373370" y="610870"/>
                    </a:moveTo>
                    <a:lnTo>
                      <a:pt x="5373370" y="953770"/>
                    </a:lnTo>
                    <a:moveTo>
                      <a:pt x="5373370" y="953770"/>
                    </a:moveTo>
                    <a:lnTo>
                      <a:pt x="5373370" y="6079490"/>
                    </a:lnTo>
                    <a:cubicBezTo>
                      <a:pt x="5373370" y="6216650"/>
                      <a:pt x="5262880" y="6327140"/>
                      <a:pt x="5125720" y="6327140"/>
                    </a:cubicBezTo>
                    <a:lnTo>
                      <a:pt x="247650" y="6327140"/>
                    </a:lnTo>
                    <a:cubicBezTo>
                      <a:pt x="110490" y="6327140"/>
                      <a:pt x="0" y="6216650"/>
                      <a:pt x="0" y="6079490"/>
                    </a:cubicBezTo>
                    <a:lnTo>
                      <a:pt x="0" y="247650"/>
                    </a:lnTo>
                    <a:cubicBezTo>
                      <a:pt x="0" y="110490"/>
                      <a:pt x="110490" y="0"/>
                      <a:pt x="247650" y="0"/>
                    </a:cubicBezTo>
                    <a:lnTo>
                      <a:pt x="5125720" y="0"/>
                    </a:lnTo>
                    <a:cubicBezTo>
                      <a:pt x="5262880" y="0"/>
                      <a:pt x="5373370" y="110490"/>
                      <a:pt x="5373370" y="247650"/>
                    </a:cubicBezTo>
                    <a:lnTo>
                      <a:pt x="5373370" y="610870"/>
                    </a:lnTo>
                  </a:path>
                </a:pathLst>
              </a:custGeom>
              <a:blipFill>
                <a:blip r:embed="rId2"/>
                <a:stretch>
                  <a:fillRect l="-8874" r="-8874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5148580" y="471170"/>
                <a:ext cx="236220" cy="5868670"/>
              </a:xfrm>
              <a:custGeom>
                <a:avLst/>
                <a:gdLst/>
                <a:ahLst/>
                <a:cxnLst/>
                <a:rect l="l" t="t" r="r" b="b"/>
                <a:pathLst>
                  <a:path w="236220" h="5868670">
                    <a:moveTo>
                      <a:pt x="236220" y="240030"/>
                    </a:moveTo>
                    <a:lnTo>
                      <a:pt x="236220" y="494030"/>
                    </a:lnTo>
                    <a:moveTo>
                      <a:pt x="236220" y="494030"/>
                    </a:moveTo>
                    <a:lnTo>
                      <a:pt x="236220" y="5868670"/>
                    </a:lnTo>
                    <a:lnTo>
                      <a:pt x="0" y="5868670"/>
                    </a:lnTo>
                    <a:lnTo>
                      <a:pt x="0" y="0"/>
                    </a:lnTo>
                    <a:lnTo>
                      <a:pt x="236220" y="0"/>
                    </a:lnTo>
                    <a:lnTo>
                      <a:pt x="236220" y="240030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11430" y="11430"/>
                <a:ext cx="5373370" cy="4245610"/>
              </a:xfrm>
              <a:custGeom>
                <a:avLst/>
                <a:gdLst/>
                <a:ahLst/>
                <a:cxnLst/>
                <a:rect l="l" t="t" r="r" b="b"/>
                <a:pathLst>
                  <a:path w="5373370" h="4245610">
                    <a:moveTo>
                      <a:pt x="5373370" y="2345690"/>
                    </a:moveTo>
                    <a:lnTo>
                      <a:pt x="5373370" y="4182110"/>
                    </a:lnTo>
                    <a:cubicBezTo>
                      <a:pt x="5373370" y="4217670"/>
                      <a:pt x="5344160" y="4245610"/>
                      <a:pt x="5309870" y="4245610"/>
                    </a:cubicBezTo>
                    <a:lnTo>
                      <a:pt x="5201920" y="4245610"/>
                    </a:lnTo>
                    <a:cubicBezTo>
                      <a:pt x="5166360" y="4245610"/>
                      <a:pt x="5138420" y="4216400"/>
                      <a:pt x="5138420" y="4182110"/>
                    </a:cubicBezTo>
                    <a:lnTo>
                      <a:pt x="5138420" y="2345690"/>
                    </a:lnTo>
                    <a:cubicBezTo>
                      <a:pt x="5138420" y="2310130"/>
                      <a:pt x="5167630" y="2282190"/>
                      <a:pt x="5201920" y="2282190"/>
                    </a:cubicBezTo>
                    <a:lnTo>
                      <a:pt x="5309870" y="2282190"/>
                    </a:lnTo>
                    <a:cubicBezTo>
                      <a:pt x="5344160" y="2282190"/>
                      <a:pt x="5373370" y="2310130"/>
                      <a:pt x="5373370" y="2345690"/>
                    </a:cubicBezTo>
                    <a:close/>
                    <a:moveTo>
                      <a:pt x="5126990" y="0"/>
                    </a:moveTo>
                    <a:lnTo>
                      <a:pt x="246380" y="0"/>
                    </a:lnTo>
                    <a:cubicBezTo>
                      <a:pt x="110490" y="0"/>
                      <a:pt x="0" y="110490"/>
                      <a:pt x="0" y="246380"/>
                    </a:cubicBezTo>
                    <a:lnTo>
                      <a:pt x="0" y="458470"/>
                    </a:lnTo>
                    <a:lnTo>
                      <a:pt x="5373370" y="458470"/>
                    </a:lnTo>
                    <a:lnTo>
                      <a:pt x="5373370" y="246380"/>
                    </a:lnTo>
                    <a:cubicBezTo>
                      <a:pt x="5373370" y="110490"/>
                      <a:pt x="5262880" y="0"/>
                      <a:pt x="5126990" y="0"/>
                    </a:cubicBezTo>
                    <a:close/>
                  </a:path>
                </a:pathLst>
              </a:custGeom>
              <a:solidFill>
                <a:srgbClr val="C8D2D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220980" y="160020"/>
                <a:ext cx="651510" cy="162560"/>
              </a:xfrm>
              <a:custGeom>
                <a:avLst/>
                <a:gdLst/>
                <a:ahLst/>
                <a:cxnLst/>
                <a:rect l="l" t="t" r="r" b="b"/>
                <a:pathLst>
                  <a:path w="651510" h="162560">
                    <a:moveTo>
                      <a:pt x="162560" y="81280"/>
                    </a:moveTo>
                    <a:cubicBezTo>
                      <a:pt x="162560" y="125730"/>
                      <a:pt x="125730" y="162560"/>
                      <a:pt x="81280" y="162560"/>
                    </a:cubicBezTo>
                    <a:cubicBezTo>
                      <a:pt x="36830" y="162560"/>
                      <a:pt x="0" y="125730"/>
                      <a:pt x="0" y="81280"/>
                    </a:cubicBezTo>
                    <a:cubicBezTo>
                      <a:pt x="0" y="36830"/>
                      <a:pt x="36830" y="0"/>
                      <a:pt x="81280" y="0"/>
                    </a:cubicBezTo>
                    <a:cubicBezTo>
                      <a:pt x="125730" y="0"/>
                      <a:pt x="162560" y="35560"/>
                      <a:pt x="162560" y="81280"/>
                    </a:cubicBezTo>
                    <a:close/>
                    <a:moveTo>
                      <a:pt x="570230" y="0"/>
                    </a:moveTo>
                    <a:cubicBezTo>
                      <a:pt x="525780" y="0"/>
                      <a:pt x="488950" y="36830"/>
                      <a:pt x="488950" y="81280"/>
                    </a:cubicBezTo>
                    <a:cubicBezTo>
                      <a:pt x="488950" y="125730"/>
                      <a:pt x="525780" y="162560"/>
                      <a:pt x="570230" y="162560"/>
                    </a:cubicBezTo>
                    <a:cubicBezTo>
                      <a:pt x="614680" y="162560"/>
                      <a:pt x="651510" y="125730"/>
                      <a:pt x="651510" y="81280"/>
                    </a:cubicBezTo>
                    <a:cubicBezTo>
                      <a:pt x="651510" y="36830"/>
                      <a:pt x="614680" y="0"/>
                      <a:pt x="570230" y="0"/>
                    </a:cubicBezTo>
                    <a:close/>
                    <a:moveTo>
                      <a:pt x="325120" y="0"/>
                    </a:moveTo>
                    <a:cubicBezTo>
                      <a:pt x="280670" y="0"/>
                      <a:pt x="243840" y="36830"/>
                      <a:pt x="243840" y="81280"/>
                    </a:cubicBezTo>
                    <a:cubicBezTo>
                      <a:pt x="243840" y="125730"/>
                      <a:pt x="280670" y="162560"/>
                      <a:pt x="325120" y="162560"/>
                    </a:cubicBezTo>
                    <a:cubicBezTo>
                      <a:pt x="369570" y="162560"/>
                      <a:pt x="406400" y="125730"/>
                      <a:pt x="406400" y="81280"/>
                    </a:cubicBezTo>
                    <a:cubicBezTo>
                      <a:pt x="406400" y="36830"/>
                      <a:pt x="370840" y="0"/>
                      <a:pt x="325120" y="0"/>
                    </a:cubicBezTo>
                    <a:close/>
                  </a:path>
                </a:pathLst>
              </a:custGeom>
              <a:solidFill>
                <a:srgbClr val="0076B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53975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5397500" h="6350000">
                    <a:moveTo>
                      <a:pt x="5137150" y="0"/>
                    </a:moveTo>
                    <a:lnTo>
                      <a:pt x="259080" y="0"/>
                    </a:lnTo>
                    <a:cubicBezTo>
                      <a:pt x="115570" y="0"/>
                      <a:pt x="0" y="115570"/>
                      <a:pt x="0" y="259080"/>
                    </a:cubicBezTo>
                    <a:lnTo>
                      <a:pt x="0" y="6090920"/>
                    </a:lnTo>
                    <a:cubicBezTo>
                      <a:pt x="0" y="6234430"/>
                      <a:pt x="115570" y="6350000"/>
                      <a:pt x="259080" y="6350000"/>
                    </a:cubicBezTo>
                    <a:lnTo>
                      <a:pt x="5137150" y="6350000"/>
                    </a:lnTo>
                    <a:cubicBezTo>
                      <a:pt x="5140960" y="6350000"/>
                      <a:pt x="5143500" y="6350000"/>
                      <a:pt x="5147310" y="6350000"/>
                    </a:cubicBezTo>
                    <a:lnTo>
                      <a:pt x="5148580" y="6350000"/>
                    </a:lnTo>
                    <a:cubicBezTo>
                      <a:pt x="5149850" y="6350000"/>
                      <a:pt x="5149850" y="6350000"/>
                      <a:pt x="5151120" y="6350000"/>
                    </a:cubicBezTo>
                    <a:cubicBezTo>
                      <a:pt x="5288280" y="6343650"/>
                      <a:pt x="5397500" y="6230620"/>
                      <a:pt x="5397500" y="6092190"/>
                    </a:cubicBezTo>
                    <a:lnTo>
                      <a:pt x="5397500" y="4145280"/>
                    </a:lnTo>
                    <a:lnTo>
                      <a:pt x="5397500" y="2406650"/>
                    </a:lnTo>
                    <a:lnTo>
                      <a:pt x="5397500" y="471170"/>
                    </a:lnTo>
                    <a:lnTo>
                      <a:pt x="5397500" y="259080"/>
                    </a:lnTo>
                    <a:cubicBezTo>
                      <a:pt x="5396230" y="115570"/>
                      <a:pt x="5279390" y="0"/>
                      <a:pt x="5137150" y="0"/>
                    </a:cubicBezTo>
                    <a:close/>
                    <a:moveTo>
                      <a:pt x="259080" y="22860"/>
                    </a:moveTo>
                    <a:lnTo>
                      <a:pt x="5137150" y="22860"/>
                    </a:lnTo>
                    <a:cubicBezTo>
                      <a:pt x="5267960" y="22860"/>
                      <a:pt x="5373370" y="128270"/>
                      <a:pt x="5373370" y="259080"/>
                    </a:cubicBezTo>
                    <a:lnTo>
                      <a:pt x="5373370" y="459740"/>
                    </a:lnTo>
                    <a:lnTo>
                      <a:pt x="5147310" y="459740"/>
                    </a:lnTo>
                    <a:lnTo>
                      <a:pt x="22860" y="459740"/>
                    </a:lnTo>
                    <a:lnTo>
                      <a:pt x="22860" y="259080"/>
                    </a:lnTo>
                    <a:cubicBezTo>
                      <a:pt x="22860" y="128270"/>
                      <a:pt x="128270" y="22860"/>
                      <a:pt x="259080" y="22860"/>
                    </a:cubicBezTo>
                    <a:close/>
                    <a:moveTo>
                      <a:pt x="22860" y="6090920"/>
                    </a:moveTo>
                    <a:lnTo>
                      <a:pt x="22860" y="481330"/>
                    </a:lnTo>
                    <a:lnTo>
                      <a:pt x="5137150" y="481330"/>
                    </a:lnTo>
                    <a:lnTo>
                      <a:pt x="5137150" y="6327140"/>
                    </a:lnTo>
                    <a:lnTo>
                      <a:pt x="259080" y="6327140"/>
                    </a:lnTo>
                    <a:cubicBezTo>
                      <a:pt x="128270" y="6327140"/>
                      <a:pt x="22860" y="6221730"/>
                      <a:pt x="22860" y="6090920"/>
                    </a:cubicBezTo>
                    <a:close/>
                    <a:moveTo>
                      <a:pt x="5373370" y="6090920"/>
                    </a:moveTo>
                    <a:cubicBezTo>
                      <a:pt x="5373370" y="6214110"/>
                      <a:pt x="5279390" y="6314440"/>
                      <a:pt x="5158740" y="6325870"/>
                    </a:cubicBezTo>
                    <a:lnTo>
                      <a:pt x="5158740" y="4216400"/>
                    </a:lnTo>
                    <a:cubicBezTo>
                      <a:pt x="5181600" y="4248150"/>
                      <a:pt x="5218430" y="4269740"/>
                      <a:pt x="5260340" y="4269740"/>
                    </a:cubicBezTo>
                    <a:lnTo>
                      <a:pt x="5270500" y="4269740"/>
                    </a:lnTo>
                    <a:cubicBezTo>
                      <a:pt x="5312410" y="4269740"/>
                      <a:pt x="5350510" y="4248150"/>
                      <a:pt x="5372100" y="4216400"/>
                    </a:cubicBezTo>
                    <a:lnTo>
                      <a:pt x="5372100" y="6090920"/>
                    </a:lnTo>
                    <a:lnTo>
                      <a:pt x="5373370" y="6090920"/>
                    </a:lnTo>
                    <a:close/>
                    <a:moveTo>
                      <a:pt x="5158740" y="4145280"/>
                    </a:moveTo>
                    <a:lnTo>
                      <a:pt x="5158740" y="2406650"/>
                    </a:lnTo>
                    <a:cubicBezTo>
                      <a:pt x="5158740" y="2350770"/>
                      <a:pt x="5204460" y="2305050"/>
                      <a:pt x="5260340" y="2305050"/>
                    </a:cubicBezTo>
                    <a:lnTo>
                      <a:pt x="5270500" y="2305050"/>
                    </a:lnTo>
                    <a:cubicBezTo>
                      <a:pt x="5326380" y="2305050"/>
                      <a:pt x="5372100" y="2350770"/>
                      <a:pt x="5372100" y="2406650"/>
                    </a:cubicBezTo>
                    <a:lnTo>
                      <a:pt x="5372100" y="4145280"/>
                    </a:lnTo>
                    <a:cubicBezTo>
                      <a:pt x="5372100" y="4201160"/>
                      <a:pt x="5326380" y="4246880"/>
                      <a:pt x="5270500" y="4246880"/>
                    </a:cubicBezTo>
                    <a:lnTo>
                      <a:pt x="5260340" y="4246880"/>
                    </a:lnTo>
                    <a:cubicBezTo>
                      <a:pt x="5204460" y="4246880"/>
                      <a:pt x="5158740" y="4201160"/>
                      <a:pt x="5158740" y="4145280"/>
                    </a:cubicBezTo>
                    <a:close/>
                    <a:moveTo>
                      <a:pt x="5271770" y="2282190"/>
                    </a:moveTo>
                    <a:lnTo>
                      <a:pt x="5261610" y="2282190"/>
                    </a:lnTo>
                    <a:cubicBezTo>
                      <a:pt x="5219700" y="2282190"/>
                      <a:pt x="5181600" y="2303780"/>
                      <a:pt x="5160010" y="2335530"/>
                    </a:cubicBezTo>
                    <a:lnTo>
                      <a:pt x="5160010" y="481330"/>
                    </a:lnTo>
                    <a:lnTo>
                      <a:pt x="5374640" y="481330"/>
                    </a:lnTo>
                    <a:lnTo>
                      <a:pt x="5374640" y="2334260"/>
                    </a:lnTo>
                    <a:cubicBezTo>
                      <a:pt x="5350510" y="2303780"/>
                      <a:pt x="5313680" y="2282190"/>
                      <a:pt x="5271770" y="2282190"/>
                    </a:cubicBezTo>
                    <a:close/>
                    <a:moveTo>
                      <a:pt x="302260" y="332740"/>
                    </a:moveTo>
                    <a:cubicBezTo>
                      <a:pt x="353060" y="332740"/>
                      <a:pt x="394970" y="290830"/>
                      <a:pt x="394970" y="240030"/>
                    </a:cubicBezTo>
                    <a:cubicBezTo>
                      <a:pt x="394970" y="189230"/>
                      <a:pt x="353060" y="147320"/>
                      <a:pt x="302260" y="147320"/>
                    </a:cubicBezTo>
                    <a:cubicBezTo>
                      <a:pt x="251460" y="147320"/>
                      <a:pt x="209550" y="190500"/>
                      <a:pt x="209550" y="241300"/>
                    </a:cubicBezTo>
                    <a:cubicBezTo>
                      <a:pt x="209550" y="292100"/>
                      <a:pt x="251460" y="332740"/>
                      <a:pt x="302260" y="332740"/>
                    </a:cubicBezTo>
                    <a:close/>
                    <a:moveTo>
                      <a:pt x="302260" y="171450"/>
                    </a:moveTo>
                    <a:cubicBezTo>
                      <a:pt x="340360" y="171450"/>
                      <a:pt x="372110" y="203200"/>
                      <a:pt x="372110" y="241300"/>
                    </a:cubicBezTo>
                    <a:cubicBezTo>
                      <a:pt x="372110" y="279400"/>
                      <a:pt x="340360" y="311150"/>
                      <a:pt x="302260" y="311150"/>
                    </a:cubicBezTo>
                    <a:cubicBezTo>
                      <a:pt x="264160" y="311150"/>
                      <a:pt x="232410" y="279400"/>
                      <a:pt x="232410" y="241300"/>
                    </a:cubicBezTo>
                    <a:cubicBezTo>
                      <a:pt x="232410" y="201930"/>
                      <a:pt x="264160" y="171450"/>
                      <a:pt x="302260" y="171450"/>
                    </a:cubicBezTo>
                    <a:close/>
                    <a:moveTo>
                      <a:pt x="546100" y="332740"/>
                    </a:moveTo>
                    <a:cubicBezTo>
                      <a:pt x="596900" y="332740"/>
                      <a:pt x="638810" y="290830"/>
                      <a:pt x="638810" y="240030"/>
                    </a:cubicBezTo>
                    <a:cubicBezTo>
                      <a:pt x="638810" y="189230"/>
                      <a:pt x="596900" y="148590"/>
                      <a:pt x="546100" y="148590"/>
                    </a:cubicBezTo>
                    <a:cubicBezTo>
                      <a:pt x="495300" y="148590"/>
                      <a:pt x="454660" y="190500"/>
                      <a:pt x="454660" y="241300"/>
                    </a:cubicBezTo>
                    <a:cubicBezTo>
                      <a:pt x="454660" y="292100"/>
                      <a:pt x="495300" y="332740"/>
                      <a:pt x="546100" y="332740"/>
                    </a:cubicBezTo>
                    <a:close/>
                    <a:moveTo>
                      <a:pt x="546100" y="171450"/>
                    </a:moveTo>
                    <a:cubicBezTo>
                      <a:pt x="584200" y="171450"/>
                      <a:pt x="615950" y="203200"/>
                      <a:pt x="615950" y="241300"/>
                    </a:cubicBezTo>
                    <a:cubicBezTo>
                      <a:pt x="615950" y="279400"/>
                      <a:pt x="584200" y="311150"/>
                      <a:pt x="546100" y="311150"/>
                    </a:cubicBezTo>
                    <a:cubicBezTo>
                      <a:pt x="508000" y="311150"/>
                      <a:pt x="476250" y="279400"/>
                      <a:pt x="476250" y="241300"/>
                    </a:cubicBezTo>
                    <a:cubicBezTo>
                      <a:pt x="476250" y="201930"/>
                      <a:pt x="508000" y="171450"/>
                      <a:pt x="546100" y="171450"/>
                    </a:cubicBezTo>
                    <a:close/>
                    <a:moveTo>
                      <a:pt x="791210" y="332740"/>
                    </a:moveTo>
                    <a:cubicBezTo>
                      <a:pt x="842010" y="332740"/>
                      <a:pt x="883920" y="290830"/>
                      <a:pt x="883920" y="240030"/>
                    </a:cubicBezTo>
                    <a:cubicBezTo>
                      <a:pt x="883920" y="189230"/>
                      <a:pt x="842010" y="147320"/>
                      <a:pt x="791210" y="147320"/>
                    </a:cubicBezTo>
                    <a:cubicBezTo>
                      <a:pt x="740410" y="147320"/>
                      <a:pt x="698500" y="190500"/>
                      <a:pt x="698500" y="241300"/>
                    </a:cubicBezTo>
                    <a:cubicBezTo>
                      <a:pt x="698500" y="292100"/>
                      <a:pt x="740410" y="332740"/>
                      <a:pt x="791210" y="332740"/>
                    </a:cubicBezTo>
                    <a:close/>
                    <a:moveTo>
                      <a:pt x="791210" y="171450"/>
                    </a:moveTo>
                    <a:cubicBezTo>
                      <a:pt x="829310" y="171450"/>
                      <a:pt x="861060" y="203200"/>
                      <a:pt x="861060" y="241300"/>
                    </a:cubicBezTo>
                    <a:cubicBezTo>
                      <a:pt x="861060" y="279400"/>
                      <a:pt x="829310" y="311150"/>
                      <a:pt x="791210" y="311150"/>
                    </a:cubicBezTo>
                    <a:cubicBezTo>
                      <a:pt x="753110" y="311150"/>
                      <a:pt x="721360" y="279400"/>
                      <a:pt x="721360" y="241300"/>
                    </a:cubicBezTo>
                    <a:cubicBezTo>
                      <a:pt x="721360" y="201930"/>
                      <a:pt x="751840" y="171450"/>
                      <a:pt x="791210" y="17145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75612" y="1303911"/>
              <a:ext cx="6865700" cy="9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40"/>
                </a:lnSpc>
              </a:pPr>
              <a:r>
                <a:rPr lang="en-US" sz="4700">
                  <a:solidFill>
                    <a:srgbClr val="152544"/>
                  </a:solidFill>
                  <a:latin typeface="TT Interphases Bold"/>
                </a:rPr>
                <a:t>Findings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75612" y="2680170"/>
              <a:ext cx="6865700" cy="53704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9293" lvl="1" indent="-334646">
                <a:lnSpc>
                  <a:spcPts val="4030"/>
                </a:lnSpc>
                <a:buFont typeface="Arial"/>
                <a:buChar char="•"/>
              </a:pPr>
              <a:r>
                <a:rPr lang="en-US" sz="3100">
                  <a:solidFill>
                    <a:srgbClr val="152544"/>
                  </a:solidFill>
                  <a:latin typeface="TT Interphases Bold"/>
                </a:rPr>
                <a:t>Increased </a:t>
              </a:r>
              <a:r>
                <a:rPr lang="en-US" sz="3100">
                  <a:solidFill>
                    <a:srgbClr val="152544"/>
                  </a:solidFill>
                  <a:latin typeface="TT Interphases"/>
                </a:rPr>
                <a:t>incident rates around Ford Field Stadium on game day</a:t>
              </a:r>
            </a:p>
            <a:p>
              <a:pPr marL="669293" lvl="1" indent="-334646">
                <a:lnSpc>
                  <a:spcPts val="4030"/>
                </a:lnSpc>
                <a:buFont typeface="Arial"/>
                <a:buChar char="•"/>
              </a:pPr>
              <a:r>
                <a:rPr lang="en-US" sz="3100">
                  <a:solidFill>
                    <a:srgbClr val="152544"/>
                  </a:solidFill>
                  <a:latin typeface="TT Interphases Bold"/>
                </a:rPr>
                <a:t>Higher </a:t>
              </a:r>
              <a:r>
                <a:rPr lang="en-US" sz="3100">
                  <a:solidFill>
                    <a:srgbClr val="152544"/>
                  </a:solidFill>
                  <a:latin typeface="TT Interphases"/>
                </a:rPr>
                <a:t>number of incidents </a:t>
              </a:r>
              <a:r>
                <a:rPr lang="en-US" sz="3100">
                  <a:solidFill>
                    <a:srgbClr val="152544"/>
                  </a:solidFill>
                  <a:latin typeface="TT Interphases Bold"/>
                </a:rPr>
                <a:t>post-game</a:t>
              </a:r>
            </a:p>
            <a:p>
              <a:pPr marL="669293" lvl="1" indent="-334646">
                <a:lnSpc>
                  <a:spcPts val="4030"/>
                </a:lnSpc>
                <a:buFont typeface="Arial"/>
                <a:buChar char="•"/>
              </a:pPr>
              <a:r>
                <a:rPr lang="en-US" sz="3100">
                  <a:solidFill>
                    <a:srgbClr val="152544"/>
                  </a:solidFill>
                  <a:latin typeface="TT Interphases Bold"/>
                </a:rPr>
                <a:t>Wins </a:t>
              </a:r>
              <a:r>
                <a:rPr lang="en-US" sz="3100">
                  <a:solidFill>
                    <a:srgbClr val="152544"/>
                  </a:solidFill>
                  <a:latin typeface="TT Interphases"/>
                </a:rPr>
                <a:t>and </a:t>
              </a:r>
              <a:r>
                <a:rPr lang="en-US" sz="3100">
                  <a:solidFill>
                    <a:srgbClr val="152544"/>
                  </a:solidFill>
                  <a:latin typeface="TT Interphases Bold"/>
                </a:rPr>
                <a:t>home games </a:t>
              </a:r>
              <a:r>
                <a:rPr lang="en-US" sz="3100">
                  <a:solidFill>
                    <a:srgbClr val="152544"/>
                  </a:solidFill>
                  <a:latin typeface="TT Interphases"/>
                </a:rPr>
                <a:t>result in </a:t>
              </a:r>
              <a:r>
                <a:rPr lang="en-US" sz="3100">
                  <a:solidFill>
                    <a:srgbClr val="152544"/>
                  </a:solidFill>
                  <a:latin typeface="TT Interphases Bold"/>
                </a:rPr>
                <a:t>increased crime activities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445992" y="2791050"/>
            <a:ext cx="11248291" cy="5825834"/>
          </a:xfrm>
          <a:custGeom>
            <a:avLst/>
            <a:gdLst/>
            <a:ahLst/>
            <a:cxnLst/>
            <a:rect l="l" t="t" r="r" b="b"/>
            <a:pathLst>
              <a:path w="11248291" h="5825834">
                <a:moveTo>
                  <a:pt x="0" y="0"/>
                </a:moveTo>
                <a:lnTo>
                  <a:pt x="11248291" y="0"/>
                </a:lnTo>
                <a:lnTo>
                  <a:pt x="11248291" y="5825835"/>
                </a:lnTo>
                <a:lnTo>
                  <a:pt x="0" y="5825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104482" y="730417"/>
            <a:ext cx="12079036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0"/>
              </a:lnSpc>
            </a:pPr>
            <a:r>
              <a:rPr lang="en-US" sz="5700">
                <a:solidFill>
                  <a:srgbClr val="152544"/>
                </a:solidFill>
                <a:latin typeface="Play Bold"/>
              </a:rPr>
              <a:t>Dashboard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00723" y="621868"/>
            <a:ext cx="9800231" cy="1200291"/>
            <a:chOff x="0" y="0"/>
            <a:chExt cx="16418540" cy="20108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18540" cy="2010873"/>
            </a:xfrm>
            <a:custGeom>
              <a:avLst/>
              <a:gdLst/>
              <a:ahLst/>
              <a:cxnLst/>
              <a:rect l="l" t="t" r="r" b="b"/>
              <a:pathLst>
                <a:path w="16418540" h="2010873">
                  <a:moveTo>
                    <a:pt x="16294080" y="2010873"/>
                  </a:moveTo>
                  <a:lnTo>
                    <a:pt x="124460" y="2010873"/>
                  </a:lnTo>
                  <a:cubicBezTo>
                    <a:pt x="55880" y="2010873"/>
                    <a:pt x="0" y="1954993"/>
                    <a:pt x="0" y="18864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94080" y="0"/>
                  </a:lnTo>
                  <a:cubicBezTo>
                    <a:pt x="16362660" y="0"/>
                    <a:pt x="16418540" y="55880"/>
                    <a:pt x="16418540" y="124460"/>
                  </a:cubicBezTo>
                  <a:lnTo>
                    <a:pt x="16418540" y="1886413"/>
                  </a:lnTo>
                  <a:cubicBezTo>
                    <a:pt x="16418540" y="1954993"/>
                    <a:pt x="16362660" y="2010873"/>
                    <a:pt x="16294080" y="201087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26509" y="3685080"/>
            <a:ext cx="5180968" cy="2260720"/>
            <a:chOff x="0" y="0"/>
            <a:chExt cx="2469702" cy="10776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0972" cy="1077656"/>
            </a:xfrm>
            <a:custGeom>
              <a:avLst/>
              <a:gdLst/>
              <a:ahLst/>
              <a:cxnLst/>
              <a:rect l="l" t="t" r="r" b="b"/>
              <a:pathLst>
                <a:path w="2470972" h="1077656">
                  <a:moveTo>
                    <a:pt x="1917252" y="1077656"/>
                  </a:moveTo>
                  <a:lnTo>
                    <a:pt x="553720" y="1077656"/>
                  </a:lnTo>
                  <a:cubicBezTo>
                    <a:pt x="247650" y="1077656"/>
                    <a:pt x="0" y="836386"/>
                    <a:pt x="0" y="539444"/>
                  </a:cubicBezTo>
                  <a:cubicBezTo>
                    <a:pt x="0" y="241265"/>
                    <a:pt x="247650" y="0"/>
                    <a:pt x="553720" y="0"/>
                  </a:cubicBezTo>
                  <a:lnTo>
                    <a:pt x="1917252" y="0"/>
                  </a:lnTo>
                  <a:cubicBezTo>
                    <a:pt x="2223322" y="0"/>
                    <a:pt x="2470972" y="241265"/>
                    <a:pt x="2470972" y="539444"/>
                  </a:cubicBezTo>
                  <a:cubicBezTo>
                    <a:pt x="2469702" y="836386"/>
                    <a:pt x="2222052" y="1077656"/>
                    <a:pt x="1917252" y="1077656"/>
                  </a:cubicBezTo>
                  <a:close/>
                </a:path>
              </a:pathLst>
            </a:custGeom>
            <a:solidFill>
              <a:srgbClr val="C8D2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8066887" y="2104819"/>
            <a:ext cx="8734067" cy="7592926"/>
          </a:xfrm>
          <a:custGeom>
            <a:avLst/>
            <a:gdLst/>
            <a:ahLst/>
            <a:cxnLst/>
            <a:rect l="l" t="t" r="r" b="b"/>
            <a:pathLst>
              <a:path w="8734067" h="7592926">
                <a:moveTo>
                  <a:pt x="0" y="0"/>
                </a:moveTo>
                <a:lnTo>
                  <a:pt x="8734067" y="0"/>
                </a:lnTo>
                <a:lnTo>
                  <a:pt x="8734067" y="7592926"/>
                </a:lnTo>
                <a:lnTo>
                  <a:pt x="0" y="7592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967" t="-11792" b="-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2522525" y="3939140"/>
            <a:ext cx="12079036" cy="17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0"/>
              </a:lnSpc>
            </a:pPr>
            <a:r>
              <a:rPr lang="en-US" sz="5700">
                <a:solidFill>
                  <a:srgbClr val="152544"/>
                </a:solidFill>
                <a:latin typeface="Play Bold"/>
              </a:rPr>
              <a:t>Crime </a:t>
            </a:r>
          </a:p>
          <a:p>
            <a:pPr algn="ctr">
              <a:lnSpc>
                <a:spcPts val="6840"/>
              </a:lnSpc>
            </a:pPr>
            <a:r>
              <a:rPr lang="en-US" sz="5700">
                <a:solidFill>
                  <a:srgbClr val="152544"/>
                </a:solidFill>
                <a:latin typeface="Play Bold"/>
              </a:rPr>
              <a:t>Breakdown</a:t>
            </a:r>
          </a:p>
        </p:txBody>
      </p:sp>
      <p:sp>
        <p:nvSpPr>
          <p:cNvPr id="8" name="Freeform 8"/>
          <p:cNvSpPr/>
          <p:nvPr/>
        </p:nvSpPr>
        <p:spPr>
          <a:xfrm>
            <a:off x="7000723" y="2099657"/>
            <a:ext cx="1066165" cy="7598089"/>
          </a:xfrm>
          <a:custGeom>
            <a:avLst/>
            <a:gdLst/>
            <a:ahLst/>
            <a:cxnLst/>
            <a:rect l="l" t="t" r="r" b="b"/>
            <a:pathLst>
              <a:path w="1066165" h="7598089">
                <a:moveTo>
                  <a:pt x="0" y="0"/>
                </a:moveTo>
                <a:lnTo>
                  <a:pt x="1066164" y="0"/>
                </a:lnTo>
                <a:lnTo>
                  <a:pt x="1066164" y="7598088"/>
                </a:lnTo>
                <a:lnTo>
                  <a:pt x="0" y="7598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784" r="-9319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660003" y="7512703"/>
            <a:ext cx="1779346" cy="925429"/>
          </a:xfrm>
          <a:custGeom>
            <a:avLst/>
            <a:gdLst/>
            <a:ahLst/>
            <a:cxnLst/>
            <a:rect l="l" t="t" r="r" b="b"/>
            <a:pathLst>
              <a:path w="1779346" h="925429">
                <a:moveTo>
                  <a:pt x="0" y="0"/>
                </a:moveTo>
                <a:lnTo>
                  <a:pt x="1779347" y="0"/>
                </a:lnTo>
                <a:lnTo>
                  <a:pt x="1779347" y="925429"/>
                </a:lnTo>
                <a:lnTo>
                  <a:pt x="0" y="9254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8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264707" y="723798"/>
            <a:ext cx="9272262" cy="93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</a:pPr>
            <a:r>
              <a:rPr lang="en-US" sz="2709">
                <a:solidFill>
                  <a:srgbClr val="152544"/>
                </a:solidFill>
                <a:latin typeface="Canva Sans Bold"/>
              </a:rPr>
              <a:t>Breakdown of Different Crime Types - </a:t>
            </a:r>
          </a:p>
          <a:p>
            <a:pPr algn="ctr">
              <a:lnSpc>
                <a:spcPts val="3792"/>
              </a:lnSpc>
            </a:pPr>
            <a:r>
              <a:rPr lang="en-US" sz="2709">
                <a:solidFill>
                  <a:srgbClr val="152544"/>
                </a:solidFill>
                <a:latin typeface="Canva Sans"/>
              </a:rPr>
              <a:t>NFL Lions 2022 Season vs. 2016 - 2023 Seasonal 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373235" y="854387"/>
            <a:ext cx="6040943" cy="7108665"/>
            <a:chOff x="0" y="0"/>
            <a:chExt cx="5396230" cy="6350000"/>
          </a:xfrm>
        </p:grpSpPr>
        <p:sp>
          <p:nvSpPr>
            <p:cNvPr id="3" name="Freeform 3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2"/>
              <a:stretch>
                <a:fillRect l="-8874" r="-887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C8D2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0076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72933" y="507609"/>
            <a:ext cx="10040607" cy="965618"/>
            <a:chOff x="0" y="0"/>
            <a:chExt cx="16418540" cy="15789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418540" cy="1578992"/>
            </a:xfrm>
            <a:custGeom>
              <a:avLst/>
              <a:gdLst/>
              <a:ahLst/>
              <a:cxnLst/>
              <a:rect l="l" t="t" r="r" b="b"/>
              <a:pathLst>
                <a:path w="16418540" h="1578992">
                  <a:moveTo>
                    <a:pt x="16294080" y="1578992"/>
                  </a:moveTo>
                  <a:lnTo>
                    <a:pt x="124460" y="1578992"/>
                  </a:lnTo>
                  <a:cubicBezTo>
                    <a:pt x="55880" y="1578992"/>
                    <a:pt x="0" y="1523112"/>
                    <a:pt x="0" y="14545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94080" y="0"/>
                  </a:lnTo>
                  <a:cubicBezTo>
                    <a:pt x="16362660" y="0"/>
                    <a:pt x="16418540" y="55880"/>
                    <a:pt x="16418540" y="124460"/>
                  </a:cubicBezTo>
                  <a:lnTo>
                    <a:pt x="16418540" y="1454532"/>
                  </a:lnTo>
                  <a:cubicBezTo>
                    <a:pt x="16418540" y="1523112"/>
                    <a:pt x="16362660" y="1578992"/>
                    <a:pt x="16294080" y="157899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872933" y="1794412"/>
            <a:ext cx="1064778" cy="7847802"/>
          </a:xfrm>
          <a:custGeom>
            <a:avLst/>
            <a:gdLst/>
            <a:ahLst/>
            <a:cxnLst/>
            <a:rect l="l" t="t" r="r" b="b"/>
            <a:pathLst>
              <a:path w="1064778" h="7847802">
                <a:moveTo>
                  <a:pt x="0" y="0"/>
                </a:moveTo>
                <a:lnTo>
                  <a:pt x="1064778" y="0"/>
                </a:lnTo>
                <a:lnTo>
                  <a:pt x="1064778" y="7847802"/>
                </a:lnTo>
                <a:lnTo>
                  <a:pt x="0" y="7847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083" r="-9605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1729944" y="1629879"/>
            <a:ext cx="5149275" cy="5557680"/>
            <a:chOff x="0" y="0"/>
            <a:chExt cx="6865700" cy="741024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6865700" cy="9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40"/>
                </a:lnSpc>
              </a:pPr>
              <a:r>
                <a:rPr lang="en-US" sz="4700">
                  <a:solidFill>
                    <a:srgbClr val="152544"/>
                  </a:solidFill>
                  <a:latin typeface="TT Interphases Bold"/>
                </a:rPr>
                <a:t>Findings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366734"/>
              <a:ext cx="6865700" cy="6043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9293" lvl="1" indent="-334646">
                <a:lnSpc>
                  <a:spcPts val="4030"/>
                </a:lnSpc>
                <a:buFont typeface="Arial"/>
                <a:buChar char="•"/>
              </a:pPr>
              <a:r>
                <a:rPr lang="en-US" sz="3100">
                  <a:solidFill>
                    <a:srgbClr val="152544"/>
                  </a:solidFill>
                  <a:latin typeface="TT Interphases"/>
                </a:rPr>
                <a:t>Traffic Stops &amp; Towing </a:t>
              </a:r>
              <a:r>
                <a:rPr lang="en-US" sz="3100">
                  <a:solidFill>
                    <a:srgbClr val="152544"/>
                  </a:solidFill>
                  <a:latin typeface="TT Interphases Bold Italics"/>
                </a:rPr>
                <a:t>decreased</a:t>
              </a:r>
            </a:p>
            <a:p>
              <a:pPr marL="669293" lvl="1" indent="-334646">
                <a:lnSpc>
                  <a:spcPts val="4030"/>
                </a:lnSpc>
                <a:buFont typeface="Arial"/>
                <a:buChar char="•"/>
              </a:pPr>
              <a:r>
                <a:rPr lang="en-US" sz="3100">
                  <a:solidFill>
                    <a:srgbClr val="152544"/>
                  </a:solidFill>
                  <a:latin typeface="TT Interphases"/>
                </a:rPr>
                <a:t>All incident types </a:t>
              </a:r>
              <a:r>
                <a:rPr lang="en-US" sz="3100">
                  <a:solidFill>
                    <a:srgbClr val="152544"/>
                  </a:solidFill>
                  <a:latin typeface="TT Interphases Bold Italics"/>
                </a:rPr>
                <a:t>increased</a:t>
              </a:r>
            </a:p>
            <a:p>
              <a:pPr>
                <a:lnSpc>
                  <a:spcPts val="4030"/>
                </a:lnSpc>
              </a:pPr>
              <a:endParaRPr lang="en-US" sz="3100">
                <a:solidFill>
                  <a:srgbClr val="152544"/>
                </a:solidFill>
                <a:latin typeface="TT Interphases Bold Italics"/>
              </a:endParaRPr>
            </a:p>
            <a:p>
              <a:pPr marL="669293" lvl="1" indent="-334646">
                <a:lnSpc>
                  <a:spcPts val="4030"/>
                </a:lnSpc>
                <a:buFont typeface="Arial"/>
                <a:buChar char="•"/>
              </a:pPr>
              <a:r>
                <a:rPr lang="en-US" sz="3100">
                  <a:solidFill>
                    <a:srgbClr val="0076B6"/>
                  </a:solidFill>
                  <a:latin typeface="TT Interphases Bold"/>
                </a:rPr>
                <a:t>Disturbances</a:t>
              </a:r>
              <a:r>
                <a:rPr lang="en-US" sz="3100">
                  <a:solidFill>
                    <a:srgbClr val="0076B6"/>
                  </a:solidFill>
                  <a:latin typeface="TT Interphases"/>
                </a:rPr>
                <a:t> up 6.86%</a:t>
              </a:r>
            </a:p>
            <a:p>
              <a:pPr marL="669293" lvl="1" indent="-334646">
                <a:lnSpc>
                  <a:spcPts val="4030"/>
                </a:lnSpc>
                <a:buFont typeface="Arial"/>
                <a:buChar char="•"/>
              </a:pPr>
              <a:r>
                <a:rPr lang="en-US" sz="3100">
                  <a:solidFill>
                    <a:srgbClr val="0076B6"/>
                  </a:solidFill>
                  <a:latin typeface="TT Interphases Bold"/>
                </a:rPr>
                <a:t>Shots Fired</a:t>
              </a:r>
              <a:r>
                <a:rPr lang="en-US" sz="3100">
                  <a:solidFill>
                    <a:srgbClr val="0076B6"/>
                  </a:solidFill>
                  <a:latin typeface="TT Interphases"/>
                </a:rPr>
                <a:t> and </a:t>
              </a:r>
              <a:r>
                <a:rPr lang="en-US" sz="3100">
                  <a:solidFill>
                    <a:srgbClr val="0076B6"/>
                  </a:solidFill>
                  <a:latin typeface="TT Interphases Bold"/>
                </a:rPr>
                <a:t>Breaking &amp; Entering</a:t>
              </a:r>
              <a:r>
                <a:rPr lang="en-US" sz="3100">
                  <a:solidFill>
                    <a:srgbClr val="0076B6"/>
                  </a:solidFill>
                  <a:latin typeface="TT Interphases"/>
                </a:rPr>
                <a:t> roughly doubled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23742" y="666343"/>
            <a:ext cx="8976998" cy="963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7"/>
              </a:lnSpc>
            </a:pPr>
            <a:r>
              <a:rPr lang="en-US" sz="2103" spc="98">
                <a:solidFill>
                  <a:srgbClr val="152544"/>
                </a:solidFill>
                <a:latin typeface="Canva Sans Bold"/>
              </a:rPr>
              <a:t>Breakdown of Different Crime Types - </a:t>
            </a:r>
          </a:p>
          <a:p>
            <a:pPr algn="ctr">
              <a:lnSpc>
                <a:spcPts val="2587"/>
              </a:lnSpc>
            </a:pPr>
            <a:r>
              <a:rPr lang="en-US" sz="2103" spc="98">
                <a:solidFill>
                  <a:srgbClr val="152544"/>
                </a:solidFill>
                <a:latin typeface="Canva Sans"/>
              </a:rPr>
              <a:t>NFL Lions 2022 Season vs. 2016 - 2023 Seasonal Data</a:t>
            </a:r>
          </a:p>
          <a:p>
            <a:pPr algn="ctr">
              <a:lnSpc>
                <a:spcPts val="2587"/>
              </a:lnSpc>
            </a:pPr>
            <a:endParaRPr lang="en-US" sz="2103" spc="98">
              <a:solidFill>
                <a:srgbClr val="152544"/>
              </a:solidFill>
              <a:latin typeface="Canva San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937711" y="1794412"/>
            <a:ext cx="8975829" cy="7847802"/>
          </a:xfrm>
          <a:custGeom>
            <a:avLst/>
            <a:gdLst/>
            <a:ahLst/>
            <a:cxnLst/>
            <a:rect l="l" t="t" r="r" b="b"/>
            <a:pathLst>
              <a:path w="8975829" h="7847802">
                <a:moveTo>
                  <a:pt x="0" y="0"/>
                </a:moveTo>
                <a:lnTo>
                  <a:pt x="8975829" y="0"/>
                </a:lnTo>
                <a:lnTo>
                  <a:pt x="8975829" y="7847802"/>
                </a:lnTo>
                <a:lnTo>
                  <a:pt x="0" y="7847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808" t="-110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254327" y="7345459"/>
            <a:ext cx="2046413" cy="1064329"/>
          </a:xfrm>
          <a:custGeom>
            <a:avLst/>
            <a:gdLst/>
            <a:ahLst/>
            <a:cxnLst/>
            <a:rect l="l" t="t" r="r" b="b"/>
            <a:pathLst>
              <a:path w="2046413" h="1064329">
                <a:moveTo>
                  <a:pt x="0" y="0"/>
                </a:moveTo>
                <a:lnTo>
                  <a:pt x="2046413" y="0"/>
                </a:lnTo>
                <a:lnTo>
                  <a:pt x="2046413" y="1064328"/>
                </a:lnTo>
                <a:lnTo>
                  <a:pt x="0" y="10643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80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13940" y="1534262"/>
            <a:ext cx="8244385" cy="1524458"/>
            <a:chOff x="0" y="0"/>
            <a:chExt cx="3571495" cy="66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71495" cy="660400"/>
            </a:xfrm>
            <a:custGeom>
              <a:avLst/>
              <a:gdLst/>
              <a:ahLst/>
              <a:cxnLst/>
              <a:rect l="l" t="t" r="r" b="b"/>
              <a:pathLst>
                <a:path w="3571495" h="660400">
                  <a:moveTo>
                    <a:pt x="344703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47035" y="0"/>
                  </a:lnTo>
                  <a:cubicBezTo>
                    <a:pt x="3515614" y="0"/>
                    <a:pt x="3571495" y="55880"/>
                    <a:pt x="3571495" y="124460"/>
                  </a:cubicBezTo>
                  <a:lnTo>
                    <a:pt x="3571495" y="535940"/>
                  </a:lnTo>
                  <a:cubicBezTo>
                    <a:pt x="3571495" y="604520"/>
                    <a:pt x="3515614" y="660400"/>
                    <a:pt x="3447035" y="660400"/>
                  </a:cubicBezTo>
                  <a:close/>
                </a:path>
              </a:pathLst>
            </a:custGeom>
            <a:solidFill>
              <a:srgbClr val="0076B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9251837" y="1436066"/>
            <a:ext cx="7363256" cy="168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endParaRPr/>
          </a:p>
          <a:p>
            <a:pPr>
              <a:lnSpc>
                <a:spcPts val="3379"/>
              </a:lnSpc>
            </a:pPr>
            <a:r>
              <a:rPr lang="en-US" sz="2599">
                <a:solidFill>
                  <a:srgbClr val="FFFFFF"/>
                </a:solidFill>
                <a:latin typeface="TT Interphases Bold"/>
              </a:rPr>
              <a:t>GAME DAY : </a:t>
            </a:r>
            <a:r>
              <a:rPr lang="en-US" sz="2599">
                <a:solidFill>
                  <a:srgbClr val="FFFFFF"/>
                </a:solidFill>
                <a:latin typeface="TT Interphases"/>
              </a:rPr>
              <a:t>Deploying additional officers past 10pm (timing spike) + move officers to 48226</a:t>
            </a:r>
          </a:p>
          <a:p>
            <a:pPr>
              <a:lnSpc>
                <a:spcPts val="3379"/>
              </a:lnSpc>
            </a:pPr>
            <a:endParaRPr lang="en-US" sz="2599">
              <a:solidFill>
                <a:srgbClr val="FFFFFF"/>
              </a:solidFill>
              <a:latin typeface="TT Interphase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70181" y="-953631"/>
            <a:ext cx="7009240" cy="360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54"/>
              </a:lnSpc>
            </a:pPr>
            <a:endParaRPr/>
          </a:p>
          <a:p>
            <a:pPr>
              <a:lnSpc>
                <a:spcPts val="11068"/>
              </a:lnSpc>
            </a:pPr>
            <a:r>
              <a:rPr lang="en-US" sz="9223">
                <a:solidFill>
                  <a:srgbClr val="0076B6"/>
                </a:solidFill>
                <a:latin typeface="Play Bold"/>
              </a:rPr>
              <a:t>Takeaways</a:t>
            </a:r>
          </a:p>
          <a:p>
            <a:pPr>
              <a:lnSpc>
                <a:spcPts val="7397"/>
              </a:lnSpc>
            </a:pPr>
            <a:endParaRPr lang="en-US" sz="9223">
              <a:solidFill>
                <a:srgbClr val="0076B6"/>
              </a:solidFill>
              <a:latin typeface="Play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7934317" y="913887"/>
            <a:ext cx="0" cy="14746662"/>
          </a:xfrm>
          <a:prstGeom prst="line">
            <a:avLst/>
          </a:prstGeom>
          <a:ln w="2857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552308" y="612858"/>
            <a:ext cx="764017" cy="764149"/>
            <a:chOff x="0" y="0"/>
            <a:chExt cx="1018689" cy="101886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18689" cy="1018865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06579" y="195619"/>
              <a:ext cx="605531" cy="58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014915" y="527133"/>
            <a:ext cx="5394945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Canva Sans"/>
              </a:rPr>
              <a:t>Government Agencies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552308" y="7289260"/>
            <a:ext cx="764017" cy="764149"/>
            <a:chOff x="0" y="0"/>
            <a:chExt cx="1018689" cy="101886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18689" cy="101886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206579" y="195619"/>
              <a:ext cx="605531" cy="58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013940" y="7203535"/>
            <a:ext cx="4757514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Canva Sans"/>
              </a:rPr>
              <a:t>Other Stakeholders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014915" y="3493237"/>
            <a:ext cx="8244385" cy="1524458"/>
            <a:chOff x="0" y="0"/>
            <a:chExt cx="3571495" cy="660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71495" cy="660400"/>
            </a:xfrm>
            <a:custGeom>
              <a:avLst/>
              <a:gdLst/>
              <a:ahLst/>
              <a:cxnLst/>
              <a:rect l="l" t="t" r="r" b="b"/>
              <a:pathLst>
                <a:path w="3571495" h="660400">
                  <a:moveTo>
                    <a:pt x="344703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47035" y="0"/>
                  </a:lnTo>
                  <a:cubicBezTo>
                    <a:pt x="3515614" y="0"/>
                    <a:pt x="3571495" y="55880"/>
                    <a:pt x="3571495" y="124460"/>
                  </a:cubicBezTo>
                  <a:lnTo>
                    <a:pt x="3571495" y="535940"/>
                  </a:lnTo>
                  <a:cubicBezTo>
                    <a:pt x="3571495" y="604520"/>
                    <a:pt x="3515614" y="660400"/>
                    <a:pt x="3447035" y="660400"/>
                  </a:cubicBezTo>
                  <a:close/>
                </a:path>
              </a:pathLst>
            </a:custGeom>
            <a:solidFill>
              <a:srgbClr val="0076B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251837" y="3619513"/>
            <a:ext cx="8006488" cy="171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9"/>
              </a:lnSpc>
            </a:pPr>
            <a:r>
              <a:rPr lang="en-US" sz="2599">
                <a:solidFill>
                  <a:srgbClr val="FFFFFF"/>
                </a:solidFill>
                <a:latin typeface="TT Interphases Bold"/>
              </a:rPr>
              <a:t>PREVENTATIVE : </a:t>
            </a:r>
            <a:r>
              <a:rPr lang="en-US" sz="2599">
                <a:solidFill>
                  <a:srgbClr val="FFFFFF"/>
                </a:solidFill>
                <a:latin typeface="TT Interphases"/>
              </a:rPr>
              <a:t>Home/Away (increased crime rates for home games) and Win/Loss plan (additional resources/personnel on standby)   </a:t>
            </a:r>
          </a:p>
          <a:p>
            <a:pPr>
              <a:lnSpc>
                <a:spcPts val="3379"/>
              </a:lnSpc>
            </a:pPr>
            <a:endParaRPr lang="en-US" sz="2599">
              <a:solidFill>
                <a:srgbClr val="FFFFFF"/>
              </a:solidFill>
              <a:latin typeface="TT Interphases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9013940" y="5452212"/>
            <a:ext cx="8244385" cy="1524458"/>
            <a:chOff x="0" y="0"/>
            <a:chExt cx="3571495" cy="660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571495" cy="660400"/>
            </a:xfrm>
            <a:custGeom>
              <a:avLst/>
              <a:gdLst/>
              <a:ahLst/>
              <a:cxnLst/>
              <a:rect l="l" t="t" r="r" b="b"/>
              <a:pathLst>
                <a:path w="3571495" h="660400">
                  <a:moveTo>
                    <a:pt x="344703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47035" y="0"/>
                  </a:lnTo>
                  <a:cubicBezTo>
                    <a:pt x="3515614" y="0"/>
                    <a:pt x="3571495" y="55880"/>
                    <a:pt x="3571495" y="124460"/>
                  </a:cubicBezTo>
                  <a:lnTo>
                    <a:pt x="3571495" y="535940"/>
                  </a:lnTo>
                  <a:cubicBezTo>
                    <a:pt x="3571495" y="604520"/>
                    <a:pt x="3515614" y="660400"/>
                    <a:pt x="3447035" y="660400"/>
                  </a:cubicBezTo>
                  <a:close/>
                </a:path>
              </a:pathLst>
            </a:custGeom>
            <a:solidFill>
              <a:srgbClr val="0076B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251837" y="5353381"/>
            <a:ext cx="7363256" cy="1271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endParaRPr/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FFFFFF"/>
                </a:solidFill>
                <a:latin typeface="TT Interphases Bold"/>
              </a:rPr>
              <a:t>BY CRIME TYPE: </a:t>
            </a:r>
            <a:r>
              <a:rPr lang="en-US" sz="2600">
                <a:solidFill>
                  <a:srgbClr val="FFFFFF"/>
                </a:solidFill>
                <a:latin typeface="TT Interphases"/>
              </a:rPr>
              <a:t>Enhanced surveillance and rapid response vs. ticketing/auto monitoring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014915" y="8149684"/>
            <a:ext cx="8244385" cy="1524458"/>
            <a:chOff x="0" y="0"/>
            <a:chExt cx="3571495" cy="660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71495" cy="660400"/>
            </a:xfrm>
            <a:custGeom>
              <a:avLst/>
              <a:gdLst/>
              <a:ahLst/>
              <a:cxnLst/>
              <a:rect l="l" t="t" r="r" b="b"/>
              <a:pathLst>
                <a:path w="3571495" h="660400">
                  <a:moveTo>
                    <a:pt x="344703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47035" y="0"/>
                  </a:lnTo>
                  <a:cubicBezTo>
                    <a:pt x="3515614" y="0"/>
                    <a:pt x="3571495" y="55880"/>
                    <a:pt x="3571495" y="124460"/>
                  </a:cubicBezTo>
                  <a:lnTo>
                    <a:pt x="3571495" y="535940"/>
                  </a:lnTo>
                  <a:cubicBezTo>
                    <a:pt x="3571495" y="604520"/>
                    <a:pt x="3515614" y="660400"/>
                    <a:pt x="3447035" y="660400"/>
                  </a:cubicBezTo>
                  <a:close/>
                </a:path>
              </a:pathLst>
            </a:custGeom>
            <a:solidFill>
              <a:srgbClr val="0076B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253787" y="8424258"/>
            <a:ext cx="7897676" cy="965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6"/>
              </a:lnSpc>
            </a:pPr>
            <a:r>
              <a:rPr lang="en-US" sz="2012">
                <a:solidFill>
                  <a:srgbClr val="FFFFFF"/>
                </a:solidFill>
                <a:latin typeface="TT Interphases Bold"/>
              </a:rPr>
              <a:t>CITIZENS: </a:t>
            </a:r>
            <a:r>
              <a:rPr lang="en-US" sz="2012">
                <a:solidFill>
                  <a:srgbClr val="FFFFFF"/>
                </a:solidFill>
                <a:latin typeface="TT Interphases"/>
              </a:rPr>
              <a:t>Heightened awareness and personal security measures before game (during peak hours) </a:t>
            </a:r>
          </a:p>
          <a:p>
            <a:pPr>
              <a:lnSpc>
                <a:spcPts val="2616"/>
              </a:lnSpc>
            </a:pPr>
            <a:r>
              <a:rPr lang="en-US" sz="2012">
                <a:solidFill>
                  <a:srgbClr val="FFFFFF"/>
                </a:solidFill>
                <a:latin typeface="TT Interphases Bold"/>
              </a:rPr>
              <a:t>HEALTHCARE:</a:t>
            </a:r>
            <a:r>
              <a:rPr lang="en-US" sz="2012">
                <a:solidFill>
                  <a:srgbClr val="FFFFFF"/>
                </a:solidFill>
                <a:latin typeface="TT Interphases"/>
              </a:rPr>
              <a:t> Emergency personnel and resources near Ford Field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0181" y="2413457"/>
            <a:ext cx="6292283" cy="2730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3"/>
              </a:lnSpc>
              <a:spcBef>
                <a:spcPct val="0"/>
              </a:spcBef>
            </a:pPr>
            <a:r>
              <a:rPr lang="en-US" sz="2902">
                <a:solidFill>
                  <a:srgbClr val="FFFFFF"/>
                </a:solidFill>
                <a:latin typeface="TT Interphases"/>
              </a:rPr>
              <a:t>Are there patterns of crime relating to time, type, and neighborhood location that the police department should be aware of to better schedule their resources?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</Words>
  <Application>Microsoft Office PowerPoint</Application>
  <PresentationFormat>Custom</PresentationFormat>
  <Paragraphs>74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Canva Sans</vt:lpstr>
      <vt:lpstr>TT Interphases</vt:lpstr>
      <vt:lpstr>TT Interphases Italics</vt:lpstr>
      <vt:lpstr>Play</vt:lpstr>
      <vt:lpstr>Calibri</vt:lpstr>
      <vt:lpstr>TT Interphases Bold Italics</vt:lpstr>
      <vt:lpstr>Play Bold</vt:lpstr>
      <vt:lpstr>Arial</vt:lpstr>
      <vt:lpstr>TT Interphases Bold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MBAN 554/555 Final Presentation</dc:title>
  <cp:lastModifiedBy>Tushar Mittal</cp:lastModifiedBy>
  <cp:revision>2</cp:revision>
  <dcterms:created xsi:type="dcterms:W3CDTF">2006-08-16T00:00:00Z</dcterms:created>
  <dcterms:modified xsi:type="dcterms:W3CDTF">2024-03-23T21:24:59Z</dcterms:modified>
  <dc:identifier>DAFwtrOckRM</dc:identifier>
</cp:coreProperties>
</file>